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gm8Dg/vF8U7IhquAr8DuBAi1nt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72" name="Google Shape;72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73" name="Google Shape;73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9pPr>
          </a:lstStyle>
          <a:p/>
        </p:txBody>
      </p:sp>
      <p:sp>
        <p:nvSpPr>
          <p:cNvPr id="79" name="Google Shape;79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0" name="Google Shape;40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41" name="Google Shape;41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9pPr>
          </a:lstStyle>
          <a:p/>
        </p:txBody>
      </p:sp>
      <p:sp>
        <p:nvSpPr>
          <p:cNvPr id="47" name="Google Shape;4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48" name="Google Shape;48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63" name="Google Shape;63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64" name="Google Shape;64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65" name="Google Shape;65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66" name="Google Shape;66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cxnSp>
        <p:nvCxnSpPr>
          <p:cNvPr id="11" name="Google Shape;11;p11"/>
          <p:cNvCxnSpPr/>
          <p:nvPr/>
        </p:nvCxnSpPr>
        <p:spPr>
          <a:xfrm>
            <a:off x="0" y="6629400"/>
            <a:ext cx="9144000" cy="0"/>
          </a:xfrm>
          <a:prstGeom prst="straightConnector1">
            <a:avLst/>
          </a:prstGeom>
          <a:noFill/>
          <a:ln cap="flat" cmpd="sng" w="25400">
            <a:solidFill>
              <a:srgbClr val="0000FF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808080">
                <a:alpha val="37647"/>
              </a:srgbClr>
            </a:outerShdw>
          </a:effectLst>
        </p:spPr>
      </p:cxnSp>
      <p:cxnSp>
        <p:nvCxnSpPr>
          <p:cNvPr id="12" name="Google Shape;12;p11"/>
          <p:cNvCxnSpPr/>
          <p:nvPr/>
        </p:nvCxnSpPr>
        <p:spPr>
          <a:xfrm>
            <a:off x="0" y="127000"/>
            <a:ext cx="9144000" cy="0"/>
          </a:xfrm>
          <a:prstGeom prst="straightConnector1">
            <a:avLst/>
          </a:prstGeom>
          <a:noFill/>
          <a:ln cap="flat" cmpd="sng" w="25400">
            <a:solidFill>
              <a:srgbClr val="0000FF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808080">
                <a:alpha val="37647"/>
              </a:srgbClr>
            </a:outerShdw>
          </a:effectLst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lmholtanslp.files.wordpress.com/2013/02/quality-of-life-in-swallowing-disorders-swal-qol.pdf" TargetMode="External"/><Relationship Id="rId4" Type="http://schemas.openxmlformats.org/officeDocument/2006/relationships/hyperlink" Target="https://www.baylorhealth.com/SiteCollectionDocuments/Documents_All%20Saints/BIR%20pages/The%20MD%20Anderson%20Dysphagia%20Inventory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>
            <p:ph type="ctrTitle"/>
          </p:nvPr>
        </p:nvSpPr>
        <p:spPr>
          <a:xfrm>
            <a:off x="609600" y="10668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omic Sans MS"/>
              <a:buNone/>
            </a:pPr>
            <a:r>
              <a:rPr b="1" i="0" lang="en-US" sz="4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Swallowing and QOL Scales</a:t>
            </a:r>
            <a:endParaRPr/>
          </a:p>
        </p:txBody>
      </p:sp>
      <p:pic>
        <p:nvPicPr>
          <p:cNvPr descr="Screen Shot 2017-04-11 at 4.26.32 PM.png"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2133600"/>
            <a:ext cx="5413375" cy="35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7239000" y="6248400"/>
            <a:ext cx="1595437" cy="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http://www.orientaltrading.com/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Quality of Life (QOL) Scales</a:t>
            </a:r>
            <a:endParaRPr/>
          </a:p>
        </p:txBody>
      </p:sp>
      <p:sp>
        <p:nvSpPr>
          <p:cNvPr id="143" name="Google Shape;143;p1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Quality of Life from a pts perspective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SWAL-QOL </a:t>
            </a:r>
            <a:r>
              <a:rPr b="0" i="0" lang="en-US" sz="1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(McHorney, Robbins 2003)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Self-administered questionnaire designed specifically for evaluating the impact of dysphagia on the QOL of patients with </a:t>
            </a:r>
            <a:r>
              <a:rPr b="1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oral pharyngeal dysphagia</a:t>
            </a:r>
            <a:endParaRPr b="0" i="0" sz="1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Char char="–"/>
            </a:pPr>
            <a:r>
              <a:rPr b="0" i="0" lang="en-US" sz="1200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https://lmholtanslp.files.wordpress.com/2013/02/quality-of-life-in-swallowing-disorders-swal-qol.pdf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M.D. Anderson Swallowing Inventory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Self-administered questionnaire designed specifically for evaluating the impact of dysphagia on the QOL of patients with </a:t>
            </a:r>
            <a:r>
              <a:rPr b="1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head and neck cancer</a:t>
            </a: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Char char="–"/>
            </a:pPr>
            <a:r>
              <a:rPr b="0" i="0" lang="en-US" sz="1200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https://www.baylorhealth.com/SiteCollectionDocuments/Documents_All%20Saints/BIR%20pages/The%20MD%20Anderson%20Dysphagia%20Inventory.pdf</a:t>
            </a:r>
            <a:r>
              <a:rPr b="0" i="0" lang="en-US" sz="1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mic Sans MS"/>
              <a:buNone/>
            </a:pPr>
            <a:r>
              <a:rPr b="1" i="0" lang="en-US" sz="44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Penetration-Aspiration Scale</a:t>
            </a:r>
            <a:endParaRPr/>
          </a:p>
        </p:txBody>
      </p:sp>
      <p:sp>
        <p:nvSpPr>
          <p:cNvPr id="94" name="Google Shape;94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does not enter the airway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remains above the vocal folds, and is ejected from the airway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remains above the vocal folds, and is not ejected from the airway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contacts the vocal folds, and is ejected from the airway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contacts the vocal folds, and is not ejected from the airway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passes below the vocal folds, and is ejected into the larynx or out of the airway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passes below the vocal folds, and is not ejected from the trachea despite effort</a:t>
            </a:r>
            <a:endParaRPr/>
          </a:p>
          <a:p>
            <a:pPr indent="-609600" lvl="0" marL="6096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 enters the airway, passes below the vocal folds, and no effort is made to eject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>
            <p:ph idx="1" type="body"/>
          </p:nvPr>
        </p:nvSpPr>
        <p:spPr>
          <a:xfrm>
            <a:off x="304800" y="1600200"/>
            <a:ext cx="8610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7: Normal in all situations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6: w/i functional limits/modified independence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5: Mild dysphagia: distant supervision; may need one diet consistency restricted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4: Mild-moderate dysphagia: intermittent supervision/cueing; 1-2 diet consistencies restricted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3: Moderate dysphagia: total assist, supervision, or strategies; 2 or more diet consistencies restricted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2: Moderately severe dysphagia: maximum assistance or maximum use of strategies with only partial po intake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Level 1: Severe dysphagia: NPO: Unable to tolerate any po safely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0" name="Google Shape;100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omic Sans MS"/>
              <a:buNone/>
            </a:pPr>
            <a:r>
              <a:rPr b="1" i="0" lang="en-US" sz="4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Dysphagia Outcome and Severity Scale (</a:t>
            </a:r>
            <a:r>
              <a:rPr b="0" i="0" lang="en-US" sz="4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DOSS)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Performance Status Scale for Head &amp; Neck Cancer: PSS-HN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812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812800" lvl="0" marL="8128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romanU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Normalcy of Diet</a:t>
            </a:r>
            <a:endParaRPr/>
          </a:p>
          <a:p>
            <a:pPr indent="-812800" lvl="0" marL="8128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romanU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Feeding Tube</a:t>
            </a:r>
            <a:endParaRPr/>
          </a:p>
          <a:p>
            <a:pPr indent="-812800" lvl="0" marL="8128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romanU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Public Eating</a:t>
            </a:r>
            <a:endParaRPr/>
          </a:p>
          <a:p>
            <a:pPr indent="-812800" lvl="0" marL="8128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romanU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Understandability of Speech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24400" y="1293812"/>
            <a:ext cx="4217987" cy="503078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PSS-HN: Normalcy of Diet</a:t>
            </a:r>
            <a:endParaRPr/>
          </a:p>
        </p:txBody>
      </p:sp>
      <p:sp>
        <p:nvSpPr>
          <p:cNvPr id="113" name="Google Shape;113;p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100	Full diet no restrictions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90	Dull diet (liquid assist)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80	All meat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AutoNum type="arabicPlain" startAt="70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Raw carrots, celery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AutoNum type="arabicPlain" startAt="60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Dry bread and crackers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AutoNum type="arabicPlain" startAt="50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Soft chewable foods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40  Soft foods requiring no chewing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30  Pureed foods (in blender)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AutoNum type="arabicPlain" startAt="20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Warm liquids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AutoNum type="arabicPlain" startAt="10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Cold liquids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0	Non-oral feeding (tube fed)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PSS HN: Tube feeding</a:t>
            </a:r>
            <a:endParaRPr/>
          </a:p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of feeding tube – number of cans per day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1= liquids only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2=supplements oral intake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3=sole source of nutrition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PSS-HN: Public Eating</a:t>
            </a:r>
            <a:endParaRPr/>
          </a:p>
        </p:txBody>
      </p:sp>
      <p:sp>
        <p:nvSpPr>
          <p:cNvPr id="125" name="Google Shape;125;p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lain" startAt="100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No restriction of place, food, or companion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lain" startAt="75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No restriction of place, but restricts diet when in public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lain" startAt="50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Eats only in presence of selected persons in selected places	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lain" startAt="25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Eats only at home in presence of selected persons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0	 Always eats alone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PSS-HN: Understandability of Speech</a:t>
            </a:r>
            <a:endParaRPr/>
          </a:p>
        </p:txBody>
      </p:sp>
      <p:sp>
        <p:nvSpPr>
          <p:cNvPr id="131" name="Google Shape;131;p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1" marL="990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AutoNum type="arabicPlain" startAt="100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Always understandable</a:t>
            </a:r>
            <a:endParaRPr/>
          </a:p>
          <a:p>
            <a:pPr indent="-533400" lvl="1" marL="9906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AutoNum type="arabicPlain" startAt="75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Understandable most of the time;   occasional repetition necessary</a:t>
            </a:r>
            <a:endParaRPr/>
          </a:p>
          <a:p>
            <a:pPr indent="-533400" lvl="1" marL="9906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AutoNum type="arabicPlain" startAt="50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Usually understandable; face to face contact necessary</a:t>
            </a:r>
            <a:endParaRPr/>
          </a:p>
          <a:p>
            <a:pPr indent="-533400" lvl="1" marL="9906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AutoNum type="arabicPlain" startAt="25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Difficult to understand</a:t>
            </a:r>
            <a:endParaRPr/>
          </a:p>
          <a:p>
            <a:pPr indent="-533400" lvl="1" marL="9906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0	Never understandable; may use written communication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omic Sans MS"/>
              <a:buNone/>
            </a:pPr>
            <a:r>
              <a:rPr b="1" i="0" lang="en-US" sz="44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tumor staging</a:t>
            </a:r>
            <a:endParaRPr/>
          </a:p>
        </p:txBody>
      </p:sp>
      <p:sp>
        <p:nvSpPr>
          <p:cNvPr id="137" name="Google Shape;137;p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TNM staging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Tumor (T) refers to the primary tumor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Ranked from 0 to 4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 represents regional lymph node involvement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Ranked from 0 to 4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 represents metastasis 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0 = no metastasis has occurred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 = metastases are present</a:t>
            </a:r>
            <a:endParaRPr/>
          </a:p>
          <a:p>
            <a:pPr indent="-133350" lvl="1" marL="74295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T3N1M1</a:t>
            </a:r>
            <a:endParaRPr/>
          </a:p>
          <a:p>
            <a:pPr indent="-342900" lvl="0" marL="3429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2005-11-01T15:28:11Z</dcterms:created>
  <dc:creator>Nancy Potter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