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93" r:id="rId3"/>
    <p:sldId id="295" r:id="rId4"/>
    <p:sldId id="260" r:id="rId5"/>
    <p:sldId id="263" r:id="rId6"/>
    <p:sldId id="264" r:id="rId7"/>
    <p:sldId id="292" r:id="rId8"/>
    <p:sldId id="291" r:id="rId9"/>
    <p:sldId id="294" r:id="rId10"/>
    <p:sldId id="275" r:id="rId11"/>
    <p:sldId id="276" r:id="rId12"/>
    <p:sldId id="277" r:id="rId13"/>
    <p:sldId id="278" r:id="rId14"/>
    <p:sldId id="282" r:id="rId15"/>
    <p:sldId id="281" r:id="rId16"/>
    <p:sldId id="283" r:id="rId17"/>
    <p:sldId id="296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94615"/>
  </p:normalViewPr>
  <p:slideViewPr>
    <p:cSldViewPr>
      <p:cViewPr varScale="1">
        <p:scale>
          <a:sx n="106" d="100"/>
          <a:sy n="106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73AB290-E124-4AFF-A165-FA25F7ACE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59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AA6B-34D4-4543-B415-C7DFF8913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6D83-D148-44D9-80E1-ECE5E95B4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B292-1B15-4811-ABA3-DCBFAEE0F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5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B4603-8689-4779-9BB4-65A62CAB2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DE2B-90BE-4602-8C6B-337C2FE58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7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8BB58-4BDA-45B1-AE60-E71D3ABB1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AAC3B-603D-4844-A86D-84E26C103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8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5F97-379B-4429-8676-E096E9666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14B3-DE4D-43D1-97BC-37C4AFD59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85D9-9DDD-4162-9A5F-BFECA7D38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E9E1-0AD5-401D-A3D8-F1E7E26AC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9933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A11C0A-A941-4E97-8826-9F588D924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/>
          <a:srcRect l="19177" t="6774" r="13118" b="18502"/>
          <a:stretch/>
        </p:blipFill>
        <p:spPr>
          <a:xfrm>
            <a:off x="152400" y="20660"/>
            <a:ext cx="1575402" cy="1304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 userDrawn="1"/>
        </p:nvSpPr>
        <p:spPr>
          <a:xfrm>
            <a:off x="152400" y="1308556"/>
            <a:ext cx="17620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laryngopedia.com</a:t>
            </a:r>
            <a:r>
              <a:rPr lang="en-US" dirty="0"/>
              <a:t>/aspiration/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A500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5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pages.csus.edu/~la634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Image:Alveoli_diagram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44687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Respiration (breathing) and aspiration</a:t>
            </a:r>
            <a:br>
              <a:rPr lang="en-US" dirty="0"/>
            </a:br>
            <a:endParaRPr lang="en-US" sz="1400" dirty="0"/>
          </a:p>
        </p:txBody>
      </p:sp>
      <p:pic>
        <p:nvPicPr>
          <p:cNvPr id="2" name="Picture 6" descr="Dr. Sapien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/>
          <a:stretch/>
        </p:blipFill>
        <p:spPr bwMode="auto">
          <a:xfrm>
            <a:off x="6400800" y="3965864"/>
            <a:ext cx="118576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943600"/>
            <a:ext cx="194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Christine </a:t>
            </a:r>
            <a:r>
              <a:rPr lang="en-US" sz="1400" dirty="0" err="1"/>
              <a:t>Sapienza</a:t>
            </a:r>
            <a:endParaRPr lang="en-US" sz="1400" dirty="0"/>
          </a:p>
          <a:p>
            <a:r>
              <a:rPr lang="en-US" sz="1400" dirty="0"/>
              <a:t>U of FL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Aspiration pneumonia</a:t>
            </a:r>
            <a:br>
              <a:rPr lang="en-US" dirty="0"/>
            </a:br>
            <a:r>
              <a:rPr lang="en-US" sz="2400" dirty="0"/>
              <a:t>Serious pulmonary complications 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561674"/>
            <a:ext cx="8229600" cy="47545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/>
              <a:t>Lung abscess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slow, insidious presentation and usually develop 1-2 weeks  after the initial aspiration event.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Lung necrosis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Empyema (</a:t>
            </a:r>
            <a:r>
              <a:rPr lang="en-US" dirty="0" err="1"/>
              <a:t>ĕm'pī-ē</a:t>
            </a:r>
            <a:r>
              <a:rPr lang="en-US" b="1" dirty="0" err="1"/>
              <a:t>'</a:t>
            </a:r>
            <a:r>
              <a:rPr lang="en-US" dirty="0" err="1"/>
              <a:t>mə</a:t>
            </a:r>
            <a:r>
              <a:rPr lang="en-US" dirty="0"/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 collection of pus in the pleural space (the cavity between the lung and the membrane that surrounds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Adult respiratory distress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Death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680" y="1020147"/>
            <a:ext cx="990598" cy="108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5136" y="2109001"/>
            <a:ext cx="6671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beltina.org</a:t>
            </a:r>
            <a:endParaRPr lang="en-US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81" y="2514600"/>
            <a:ext cx="977004" cy="100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61007" y="3514893"/>
            <a:ext cx="12939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biologyimagelibrary.com</a:t>
            </a:r>
            <a:endParaRPr lang="en-US" dirty="0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49" y="4572000"/>
            <a:ext cx="193873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1734" y="6213183"/>
            <a:ext cx="10150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mdguidelines.com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686923" y="609600"/>
            <a:ext cx="495299" cy="152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Aspiration in adults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~50% of adults aspirate small amounts of saliva in their sleep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Complications from aspiration rare in healthy adults due to adequate bronchopulmonary clearance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Cough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Airway cilia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Interstitial (btwn cells) lymphatics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Alveolar macrophages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Local immunoglobulins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sz="3600"/>
              <a:t>Dysphagia and aspiration are necessary, but not sufficient conditions for the development of aspiration pneumonia</a:t>
            </a:r>
            <a:br>
              <a:rPr lang="en-US" sz="3600"/>
            </a:br>
            <a:br>
              <a:rPr lang="en-US" sz="3600"/>
            </a:br>
            <a:r>
              <a:rPr lang="en-US" sz="1400"/>
              <a:t>Langmore et al. 1998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Risk factors for aspiration pneumonia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Health status</a:t>
            </a:r>
          </a:p>
          <a:p>
            <a:pPr eaLnBrk="1" hangingPunct="1"/>
            <a:r>
              <a:rPr lang="en-US"/>
              <a:t>Dependent feeders </a:t>
            </a:r>
            <a:r>
              <a:rPr lang="en-US" sz="1200"/>
              <a:t>Langmore et al., 1998</a:t>
            </a:r>
          </a:p>
          <a:p>
            <a:pPr eaLnBrk="1" hangingPunct="1"/>
            <a:r>
              <a:rPr lang="en-US"/>
              <a:t>Tube feeding </a:t>
            </a:r>
          </a:p>
          <a:p>
            <a:pPr lvl="1" eaLnBrk="1" hangingPunct="1"/>
            <a:r>
              <a:rPr lang="en-US"/>
              <a:t>Reflux, regurgitation, oropharyngeal secretions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**SLPs-one of our roles is to predict a pts risk for aspiration </a:t>
            </a:r>
            <a:r>
              <a:rPr lang="en-US" sz="1200"/>
              <a:t>Sullivan, 2004</a:t>
            </a:r>
          </a:p>
          <a:p>
            <a:pPr eaLnBrk="1" hangingPunct="1">
              <a:buFontTx/>
              <a:buNone/>
            </a:pPr>
            <a:r>
              <a:rPr lang="en-US" sz="1200"/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Chief Determinants in aspiration pneumonia </a:t>
            </a:r>
            <a:r>
              <a:rPr lang="en-US" sz="1400"/>
              <a:t>Sullivan, 2004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Frequency of aspiration</a:t>
            </a:r>
          </a:p>
          <a:p>
            <a:pPr eaLnBrk="1" hangingPunct="1"/>
            <a:r>
              <a:rPr lang="en-US"/>
              <a:t>Character of aspirate </a:t>
            </a:r>
          </a:p>
          <a:p>
            <a:pPr lvl="1" eaLnBrk="1" hangingPunct="1"/>
            <a:r>
              <a:rPr lang="en-US"/>
              <a:t>Volume</a:t>
            </a:r>
          </a:p>
          <a:p>
            <a:pPr lvl="1" eaLnBrk="1" hangingPunct="1"/>
            <a:r>
              <a:rPr lang="en-US"/>
              <a:t>Acidity</a:t>
            </a:r>
          </a:p>
          <a:p>
            <a:pPr lvl="1" eaLnBrk="1" hangingPunct="1"/>
            <a:r>
              <a:rPr lang="en-US"/>
              <a:t>Chemical composition</a:t>
            </a:r>
          </a:p>
          <a:p>
            <a:pPr eaLnBrk="1" hangingPunct="1"/>
            <a:r>
              <a:rPr lang="en-US"/>
              <a:t>Presence of particulate matter, food, bacteria</a:t>
            </a:r>
          </a:p>
          <a:p>
            <a:pPr eaLnBrk="1" hangingPunct="1"/>
            <a:r>
              <a:rPr lang="en-US"/>
              <a:t>Frequently presents in right lower lobe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Timing of Aspiration </a:t>
            </a:r>
            <a:br>
              <a:rPr lang="en-US" dirty="0"/>
            </a:b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Before the swallow (pre-</a:t>
            </a:r>
            <a:r>
              <a:rPr lang="en-US" sz="2800" dirty="0" err="1"/>
              <a:t>parandial</a:t>
            </a:r>
            <a:r>
              <a:rPr lang="en-US" sz="2800" dirty="0"/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During the swallow (</a:t>
            </a:r>
            <a:r>
              <a:rPr lang="en-US" sz="2800" dirty="0" err="1"/>
              <a:t>parandial</a:t>
            </a:r>
            <a:r>
              <a:rPr lang="en-US" sz="2800" dirty="0"/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After the swallow (post-</a:t>
            </a:r>
            <a:r>
              <a:rPr lang="en-US" sz="2800" dirty="0" err="1"/>
              <a:t>parandial</a:t>
            </a:r>
            <a:r>
              <a:rPr lang="en-US" sz="2800" dirty="0"/>
              <a:t>)</a:t>
            </a:r>
          </a:p>
          <a:p>
            <a:pPr marL="914400" lvl="2" indent="0" eaLnBrk="1" hangingPunct="1">
              <a:buNone/>
            </a:pPr>
            <a:r>
              <a:rPr lang="en-US" sz="2800" b="1" dirty="0"/>
              <a:t>3-R’s </a:t>
            </a:r>
          </a:p>
          <a:p>
            <a:pPr lvl="1" eaLnBrk="1" hangingPunct="1">
              <a:buFontTx/>
              <a:buAutoNum type="arabicPeriod"/>
            </a:pPr>
            <a:r>
              <a:rPr lang="en-US" sz="2400" dirty="0"/>
              <a:t>Residue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 sz="2400" dirty="0"/>
              <a:t>Reflux 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 sz="2400" dirty="0"/>
              <a:t>Regurgitation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8-Point Penetration-Aspiration Scale  </a:t>
            </a:r>
            <a:r>
              <a:rPr lang="en-US" sz="800"/>
              <a:t>Rosenbek et al. 1996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Score         Description of Events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        Material does not enter airway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        Material enters the airway, remains above the vocal folds,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 and is ejected from the airway.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        Material enters the airway, remains above the vocal folds,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 and is not ejected from the airway.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         Material enters the airway, contacts the vocal folds,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 and is ejected from the airway.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        Material enters the airway, contacts the vocal folds,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 and is not ejected from the airway.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        Material enters the airway, passes below the vocal folds,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 and is ejected into the larynx or out of the airway.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7.        Material enters the airway, passes below the vocal folds,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 and is not ejected from the trachea despite effort.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        Material enters the airway, passes below the vocal folds,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 and no effort is made to eject.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oz</a:t>
            </a:r>
            <a:r>
              <a:rPr lang="en-US" dirty="0"/>
              <a:t> water swallow test </a:t>
            </a:r>
            <a:r>
              <a:rPr lang="en-US" sz="1200" dirty="0"/>
              <a:t>(</a:t>
            </a:r>
            <a:r>
              <a:rPr lang="en-US" sz="1200" dirty="0" err="1"/>
              <a:t>Suiter</a:t>
            </a:r>
            <a:r>
              <a:rPr lang="en-US" sz="1200" dirty="0"/>
              <a:t> &amp; </a:t>
            </a:r>
            <a:r>
              <a:rPr lang="en-US" sz="1200" dirty="0" err="1"/>
              <a:t>Leder</a:t>
            </a:r>
            <a:r>
              <a:rPr lang="en-US" sz="1200" dirty="0"/>
              <a:t> 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Drink 3 </a:t>
            </a:r>
            <a:r>
              <a:rPr lang="en-US" dirty="0" err="1"/>
              <a:t>oz</a:t>
            </a:r>
            <a:r>
              <a:rPr lang="en-US" dirty="0"/>
              <a:t> H</a:t>
            </a:r>
            <a:r>
              <a:rPr lang="en-US" sz="1600" dirty="0"/>
              <a:t>2</a:t>
            </a:r>
            <a:r>
              <a:rPr lang="en-US" dirty="0"/>
              <a:t>0 without interruption</a:t>
            </a:r>
          </a:p>
          <a:p>
            <a:pPr lvl="1"/>
            <a:r>
              <a:rPr lang="en-US" sz="2000" dirty="0"/>
              <a:t>From cup or straw</a:t>
            </a:r>
          </a:p>
          <a:p>
            <a:r>
              <a:rPr lang="en-US" dirty="0"/>
              <a:t>Pass (can drink &amp; no cough/choke for 1 minute)►Pt safe for thin liquids </a:t>
            </a:r>
          </a:p>
          <a:p>
            <a:pPr lvl="1"/>
            <a:r>
              <a:rPr lang="en-US" sz="2000" dirty="0"/>
              <a:t>(97.9% confidence)</a:t>
            </a:r>
          </a:p>
          <a:p>
            <a:r>
              <a:rPr lang="en-US" dirty="0"/>
              <a:t>Fail ►further evaluation??? (over refers) </a:t>
            </a:r>
          </a:p>
          <a:p>
            <a:pPr lvl="1"/>
            <a:r>
              <a:rPr lang="en-US" sz="2000" dirty="0"/>
              <a:t>(45% aspirating; 55% not aspirating)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113442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77200" y="6400800"/>
            <a:ext cx="8611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andybrain.com</a:t>
            </a:r>
          </a:p>
        </p:txBody>
      </p:sp>
    </p:spTree>
    <p:extLst>
      <p:ext uri="{BB962C8B-B14F-4D97-AF65-F5344CB8AC3E}">
        <p14:creationId xmlns:p14="http://schemas.microsoft.com/office/powerpoint/2010/main" val="272354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Lab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Name of pneumonia on back</a:t>
            </a:r>
          </a:p>
          <a:p>
            <a:pPr lvl="1" eaLnBrk="1" hangingPunct="1"/>
            <a:r>
              <a:rPr lang="en-US" dirty="0"/>
              <a:t>Yes/No questions only</a:t>
            </a:r>
          </a:p>
          <a:p>
            <a:pPr lvl="1" eaLnBrk="1" hangingPunct="1"/>
            <a:r>
              <a:rPr lang="en-US" dirty="0"/>
              <a:t>Can only ask one ? Per person</a:t>
            </a:r>
          </a:p>
          <a:p>
            <a:pPr lvl="1" eaLnBrk="1" hangingPunct="1"/>
            <a:r>
              <a:rPr lang="en-US" dirty="0"/>
              <a:t>Cannot ask questions with the following words: Community acquired pneumonia, nosocomial, aspiration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Cigarette anyone? </a:t>
            </a:r>
          </a:p>
        </p:txBody>
      </p:sp>
      <p:pic>
        <p:nvPicPr>
          <p:cNvPr id="4099" name="Picture 3" descr="lu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600700" cy="442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162800" y="6248400"/>
            <a:ext cx="14557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webpages.csus.edu/~la634/</a:t>
            </a:r>
            <a:endParaRPr lang="en-US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Predominate patterns in adults</a:t>
            </a:r>
            <a:br>
              <a:rPr lang="en-US" dirty="0"/>
            </a:b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229600" cy="3276600"/>
          </a:xfrm>
        </p:spPr>
        <p:txBody>
          <a:bodyPr/>
          <a:lstStyle/>
          <a:p>
            <a:pPr lvl="1" eaLnBrk="1" hangingPunct="1"/>
            <a:r>
              <a:rPr lang="en-US" sz="2400" dirty="0"/>
              <a:t>Normal swallows followed by exhalation regardless of bolus size</a:t>
            </a:r>
          </a:p>
          <a:p>
            <a:pPr lvl="2" eaLnBrk="1" hangingPunct="1"/>
            <a:r>
              <a:rPr lang="en-US" sz="2000" dirty="0"/>
              <a:t>Exhale-swallow-exhale (80% of swallows)</a:t>
            </a:r>
          </a:p>
          <a:p>
            <a:pPr lvl="2" eaLnBrk="1" hangingPunct="1"/>
            <a:r>
              <a:rPr lang="en-US" sz="2000" dirty="0"/>
              <a:t>Inhale-swallow-exhale (20% of swallows)</a:t>
            </a:r>
          </a:p>
          <a:p>
            <a:pPr lvl="1" eaLnBrk="1" hangingPunct="1"/>
            <a:r>
              <a:rPr lang="en-US" sz="2400" dirty="0" err="1"/>
              <a:t>Dysphagic</a:t>
            </a:r>
            <a:r>
              <a:rPr lang="en-US" sz="2400" dirty="0"/>
              <a:t> swallows more likely to </a:t>
            </a:r>
          </a:p>
          <a:p>
            <a:pPr lvl="2" eaLnBrk="1" hangingPunct="1"/>
            <a:r>
              <a:rPr lang="en-US" sz="2000" dirty="0"/>
              <a:t>Exhale-swallow-inhale	</a:t>
            </a:r>
          </a:p>
          <a:p>
            <a:pPr lvl="2" eaLnBrk="1" hangingPunct="1"/>
            <a:r>
              <a:rPr lang="en-US" sz="2000" dirty="0"/>
              <a:t>Inhale-swallow-inhale</a:t>
            </a:r>
          </a:p>
        </p:txBody>
      </p:sp>
      <p:pic>
        <p:nvPicPr>
          <p:cNvPr id="7172" name="Picture 5" descr="inh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26479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838200" y="6477000"/>
            <a:ext cx="20970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http://www.trainair.co.uk/images/inhale.jpg</a:t>
            </a: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3124200" y="4572000"/>
            <a:ext cx="1524000" cy="838200"/>
          </a:xfrm>
          <a:prstGeom prst="leftArrow">
            <a:avLst>
              <a:gd name="adj1" fmla="val 50000"/>
              <a:gd name="adj2" fmla="val 45455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657600" y="4800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inhale</a:t>
            </a:r>
          </a:p>
        </p:txBody>
      </p:sp>
      <p:pic>
        <p:nvPicPr>
          <p:cNvPr id="7176" name="Picture 10" descr="ex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83075"/>
            <a:ext cx="27241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AutoShape 11"/>
          <p:cNvSpPr>
            <a:spLocks noChangeArrowheads="1"/>
          </p:cNvSpPr>
          <p:nvPr/>
        </p:nvSpPr>
        <p:spPr bwMode="auto">
          <a:xfrm>
            <a:off x="4038600" y="5105400"/>
            <a:ext cx="1371600" cy="838200"/>
          </a:xfrm>
          <a:prstGeom prst="rightArrow">
            <a:avLst>
              <a:gd name="adj1" fmla="val 50000"/>
              <a:gd name="adj2" fmla="val 40909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4114800" y="5334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exhale</a:t>
            </a:r>
          </a:p>
        </p:txBody>
      </p:sp>
    </p:spTree>
    <p:extLst>
      <p:ext uri="{BB962C8B-B14F-4D97-AF65-F5344CB8AC3E}">
        <p14:creationId xmlns:p14="http://schemas.microsoft.com/office/powerpoint/2010/main" val="278631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</a:t>
            </a:r>
            <a:r>
              <a:rPr lang="en-US" sz="2400"/>
              <a:t>2 </a:t>
            </a:r>
            <a:r>
              <a:rPr lang="en-US"/>
              <a:t>Saturation</a:t>
            </a:r>
            <a:endParaRPr lang="en-US" sz="2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Pulse </a:t>
            </a:r>
            <a:r>
              <a:rPr lang="en-US" sz="2800" dirty="0" err="1"/>
              <a:t>oximeter</a:t>
            </a:r>
            <a:endParaRPr lang="en-US" sz="2800" dirty="0"/>
          </a:p>
          <a:p>
            <a:pPr lvl="1" eaLnBrk="1" hangingPunct="1"/>
            <a:r>
              <a:rPr lang="en-US" sz="2400" dirty="0"/>
              <a:t>Measures oxygen saturation</a:t>
            </a:r>
          </a:p>
          <a:p>
            <a:pPr lvl="1" eaLnBrk="1" hangingPunct="1"/>
            <a:r>
              <a:rPr lang="en-US" sz="2400" dirty="0"/>
              <a:t>Normal O</a:t>
            </a:r>
            <a:r>
              <a:rPr lang="en-US" sz="1600" dirty="0"/>
              <a:t>2 </a:t>
            </a:r>
            <a:r>
              <a:rPr lang="en-US" sz="1600" u="sng" dirty="0"/>
              <a:t>&gt;</a:t>
            </a:r>
            <a:r>
              <a:rPr lang="en-US" sz="2400" dirty="0"/>
              <a:t> 90</a:t>
            </a:r>
            <a:endParaRPr lang="en-US" sz="3600" dirty="0"/>
          </a:p>
          <a:p>
            <a:pPr eaLnBrk="1" hangingPunct="1"/>
            <a:r>
              <a:rPr lang="en-US" sz="2800" dirty="0"/>
              <a:t>Changes in O</a:t>
            </a:r>
            <a:r>
              <a:rPr lang="en-US" sz="18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sats</a:t>
            </a:r>
            <a:endParaRPr lang="en-US" sz="2800" dirty="0"/>
          </a:p>
          <a:p>
            <a:pPr lvl="1" eaLnBrk="1" hangingPunct="1"/>
            <a:r>
              <a:rPr lang="en-US" sz="2400" dirty="0"/>
              <a:t>Cough, eating, breath holding, physical exertion</a:t>
            </a:r>
          </a:p>
          <a:p>
            <a:pPr eaLnBrk="1" hangingPunct="1"/>
            <a:endParaRPr lang="en-US" dirty="0"/>
          </a:p>
        </p:txBody>
      </p:sp>
      <p:pic>
        <p:nvPicPr>
          <p:cNvPr id="8197" name="Picture 9" descr="Pulse-Ox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28384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2743200" y="6477000"/>
            <a:ext cx="3162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/>
              <a:t>http://unmc.edu/nursing/careers/images/Pulse-Oximeter.gif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5562600" y="1371600"/>
            <a:ext cx="3048000" cy="1752600"/>
          </a:xfrm>
          <a:prstGeom prst="wedgeRoundRectCallout">
            <a:avLst>
              <a:gd name="adj1" fmla="val -99475"/>
              <a:gd name="adj2" fmla="val 431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2400" dirty="0">
                <a:solidFill>
                  <a:schemeClr val="tx1"/>
                </a:solidFill>
              </a:rPr>
              <a:t>No clear relationship between O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and aspiration </a:t>
            </a:r>
          </a:p>
          <a:p>
            <a:pPr algn="ctr" eaLnBrk="1" hangingPunct="1"/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Sellars,et</a:t>
            </a:r>
            <a:r>
              <a:rPr lang="en-US" sz="1800" dirty="0">
                <a:solidFill>
                  <a:schemeClr val="tx1"/>
                </a:solidFill>
              </a:rPr>
              <a:t> al., 1998)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Respiratory compromise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Pneumonia</a:t>
            </a:r>
          </a:p>
          <a:p>
            <a:pPr lvl="1" eaLnBrk="1" hangingPunct="1"/>
            <a:r>
              <a:rPr lang="en-US"/>
              <a:t>5</a:t>
            </a:r>
            <a:r>
              <a:rPr lang="en-US" baseline="30000"/>
              <a:t>th</a:t>
            </a:r>
            <a:r>
              <a:rPr lang="en-US"/>
              <a:t> leading cause of death age 60+ years</a:t>
            </a:r>
          </a:p>
          <a:p>
            <a:pPr lvl="1" eaLnBrk="1" hangingPunct="1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leading cause of death age 80+ years</a:t>
            </a:r>
          </a:p>
        </p:txBody>
      </p:sp>
      <p:pic>
        <p:nvPicPr>
          <p:cNvPr id="11268" name="Picture 5" descr="tomb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17811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85800" y="6553200"/>
            <a:ext cx="8283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"/>
              <a:t>http://images.google.com/imgres?imgurl=http://www.hhjm.com/rally/FortsTrailVideo/tombstone.jpg&amp;imgrefurl=http://www.hhjm.com/rally/FortsTrailVideo/&amp;h=234&amp;w=187&amp;sz=15&amp;tbnid=zcepVDJrNjIJ:&amp;tbnh=104&amp;tbnw=83&amp;hl=en&amp;start=1&amp;prev=/images%3Fq%3Dtombstone%26svnum%3D10%26hl%3Den%26lr%3D%26rls%3DGGLD,GGLD:2005-16,GGLD: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3619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Pneumonia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495800" cy="4754563"/>
          </a:xfrm>
        </p:spPr>
        <p:txBody>
          <a:bodyPr/>
          <a:lstStyle/>
          <a:p>
            <a:pPr eaLnBrk="1" hangingPunct="1"/>
            <a:r>
              <a:rPr lang="en-US" sz="2800"/>
              <a:t>Infection of alveoli as oppose to bronchi, bronchioles or upper airway</a:t>
            </a:r>
          </a:p>
          <a:p>
            <a:pPr eaLnBrk="1" hangingPunct="1"/>
            <a:r>
              <a:rPr lang="en-US" sz="2800"/>
              <a:t>Occurs in all ages</a:t>
            </a:r>
          </a:p>
          <a:p>
            <a:pPr lvl="1" eaLnBrk="1" hangingPunct="1"/>
            <a:r>
              <a:rPr lang="en-US" sz="2400"/>
              <a:t>Especially very young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/>
              <a:t>and very old</a:t>
            </a:r>
          </a:p>
          <a:p>
            <a:pPr lvl="1" eaLnBrk="1" hangingPunct="1"/>
            <a:r>
              <a:rPr lang="en-US" sz="2400"/>
              <a:t>Common cause of death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/>
              <a:t>and hospitalization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/>
              <a:t>					</a:t>
            </a:r>
          </a:p>
          <a:p>
            <a:pPr lvl="1" eaLnBrk="1" hangingPunct="1"/>
            <a:endParaRPr lang="en-US" sz="2400"/>
          </a:p>
        </p:txBody>
      </p:sp>
      <p:pic>
        <p:nvPicPr>
          <p:cNvPr id="12292" name="Picture 5" descr="Diagram of the alveoli with both cross-section and external view">
            <a:hlinkClick r:id="rId2" tooltip="Diagram of the alveoli with both cross-section and external view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857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Lu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pneumonia is acquired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Community acquired (CAP)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85% of CAP are bacterial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15% Mycoplasma, Chlamydia, Legionella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Nosocomial (Hospital acquired)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More serious 2</a:t>
            </a:r>
            <a:r>
              <a:rPr lang="en-US" sz="2400" baseline="30000" dirty="0"/>
              <a:t>0</a:t>
            </a:r>
            <a:r>
              <a:rPr lang="en-US" sz="2400" dirty="0"/>
              <a:t> to  immunosuppression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Risk factors-immunosuppression, ETOH, medication, young/old age, recent illness, aspiration</a:t>
            </a:r>
          </a:p>
          <a:p>
            <a:pPr lvl="1" eaLnBrk="1" hangingPunct="1"/>
            <a:r>
              <a:rPr lang="en-US" sz="2400" dirty="0"/>
              <a:t>Can increase length of stay by ~7-9 days $2696 x 7= $18,872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Aspiration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Prandial, non-prandial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Risk factors-dysphagia, dental problems, sedative drugs, anesthesia, coma, ETOH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pneumonia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Bacterial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Aspiration pneumonia is typically bacterial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Viral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1 in 100 people/year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Usually mild, </a:t>
            </a:r>
            <a:r>
              <a:rPr lang="en-US" sz="2000" dirty="0" err="1"/>
              <a:t>pts</a:t>
            </a:r>
            <a:r>
              <a:rPr lang="en-US" sz="2000" dirty="0"/>
              <a:t> heal w/o treatment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Herpes, </a:t>
            </a:r>
            <a:r>
              <a:rPr lang="en-US" sz="1800" dirty="0" err="1"/>
              <a:t>immunocompromised</a:t>
            </a:r>
            <a:r>
              <a:rPr lang="en-US" sz="1800" dirty="0"/>
              <a:t>, AIDS, transplants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Mycoplasma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Mycoplasmas=smallest free-living agent of disease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 virus or bacteria, but has characteristics of both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Fungal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Pneumocystis </a:t>
            </a:r>
            <a:r>
              <a:rPr lang="en-US" sz="2000" dirty="0" err="1"/>
              <a:t>carinii</a:t>
            </a:r>
            <a:r>
              <a:rPr lang="en-US" sz="2000" dirty="0"/>
              <a:t> pneumonia (PCP)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err="1"/>
              <a:t>Immunocomprimised</a:t>
            </a: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70% of AIDS </a:t>
            </a:r>
            <a:r>
              <a:rPr lang="en-US" sz="1800" dirty="0" err="1"/>
              <a:t>pts</a:t>
            </a:r>
            <a:r>
              <a:rPr lang="en-US" sz="1800" dirty="0"/>
              <a:t> will develop PCP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13316" name="Picture 4" descr="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667000"/>
            <a:ext cx="1333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276975" y="6477000"/>
            <a:ext cx="28670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http://www.mercola.com/images/blog/2004.07.06.cough.jpg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Right lung-3 lobes</a:t>
            </a:r>
            <a:br>
              <a:rPr lang="en-US" sz="3600"/>
            </a:br>
            <a:r>
              <a:rPr lang="en-US" sz="3600"/>
              <a:t>Left lung-2 lobes</a:t>
            </a:r>
          </a:p>
        </p:txBody>
      </p:sp>
      <p:pic>
        <p:nvPicPr>
          <p:cNvPr id="24579" name="Picture 6" descr="f25-7a-b_trachea_anteri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/>
          <a:stretch>
            <a:fillRect/>
          </a:stretch>
        </p:blipFill>
        <p:spPr bwMode="auto">
          <a:xfrm>
            <a:off x="2590800" y="1676400"/>
            <a:ext cx="46101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4343400" y="6324600"/>
            <a:ext cx="426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http://academic.kellogg.edu/herbrandsonc/bio201_mckinley/f25-7a-b_trachea_anteri_c.jpg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791</Words>
  <Application>Microsoft Macintosh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Wingdings</vt:lpstr>
      <vt:lpstr>Default Design</vt:lpstr>
      <vt:lpstr>Respiration (breathing) and aspiration </vt:lpstr>
      <vt:lpstr>Cigarette anyone? </vt:lpstr>
      <vt:lpstr>Predominate patterns in adults </vt:lpstr>
      <vt:lpstr>O2 Saturation</vt:lpstr>
      <vt:lpstr>Respiratory compromise</vt:lpstr>
      <vt:lpstr>Pneumonia</vt:lpstr>
      <vt:lpstr>How pneumonia is acquired</vt:lpstr>
      <vt:lpstr>Types of pneumonia</vt:lpstr>
      <vt:lpstr>Right lung-3 lobes Left lung-2 lobes</vt:lpstr>
      <vt:lpstr>Aspiration pneumonia Serious pulmonary complications </vt:lpstr>
      <vt:lpstr>Aspiration in adults</vt:lpstr>
      <vt:lpstr>Dysphagia and aspiration are necessary, but not sufficient conditions for the development of aspiration pneumonia  Langmore et al. 1998</vt:lpstr>
      <vt:lpstr>Risk factors for aspiration pneumonia</vt:lpstr>
      <vt:lpstr>Chief Determinants in aspiration pneumonia Sullivan, 2004</vt:lpstr>
      <vt:lpstr>Timing of Aspiration  </vt:lpstr>
      <vt:lpstr>8-Point Penetration-Aspiration Scale  Rosenbek et al. 1996</vt:lpstr>
      <vt:lpstr>3 oz water swallow test (Suiter &amp; Leder 2008)</vt:lpstr>
      <vt:lpstr>Lab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Instrumental and non-instrumental assessment</dc:title>
  <dc:creator>Nancy Potter</dc:creator>
  <cp:lastModifiedBy>kelsey.adrian27@gmail.com</cp:lastModifiedBy>
  <cp:revision>68</cp:revision>
  <dcterms:created xsi:type="dcterms:W3CDTF">2005-09-29T21:35:03Z</dcterms:created>
  <dcterms:modified xsi:type="dcterms:W3CDTF">2020-01-20T08:41:39Z</dcterms:modified>
</cp:coreProperties>
</file>