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64" r:id="rId2"/>
    <p:sldId id="287" r:id="rId3"/>
    <p:sldId id="381" r:id="rId4"/>
    <p:sldId id="375" r:id="rId5"/>
    <p:sldId id="289" r:id="rId6"/>
    <p:sldId id="290" r:id="rId7"/>
    <p:sldId id="291" r:id="rId8"/>
    <p:sldId id="295" r:id="rId9"/>
    <p:sldId id="292" r:id="rId10"/>
    <p:sldId id="293" r:id="rId11"/>
    <p:sldId id="294" r:id="rId12"/>
    <p:sldId id="296" r:id="rId13"/>
    <p:sldId id="297" r:id="rId14"/>
    <p:sldId id="376" r:id="rId15"/>
    <p:sldId id="299" r:id="rId16"/>
    <p:sldId id="300" r:id="rId17"/>
    <p:sldId id="380" r:id="rId18"/>
    <p:sldId id="308" r:id="rId19"/>
    <p:sldId id="379" r:id="rId20"/>
    <p:sldId id="309" r:id="rId21"/>
    <p:sldId id="310" r:id="rId22"/>
    <p:sldId id="377" r:id="rId23"/>
    <p:sldId id="312" r:id="rId24"/>
    <p:sldId id="313" r:id="rId25"/>
    <p:sldId id="314" r:id="rId26"/>
    <p:sldId id="315" r:id="rId27"/>
    <p:sldId id="316" r:id="rId28"/>
    <p:sldId id="378" r:id="rId29"/>
    <p:sldId id="317" r:id="rId30"/>
    <p:sldId id="362" r:id="rId31"/>
    <p:sldId id="336" r:id="rId32"/>
    <p:sldId id="360" r:id="rId33"/>
    <p:sldId id="357" r:id="rId34"/>
    <p:sldId id="361" r:id="rId35"/>
    <p:sldId id="363" r:id="rId36"/>
    <p:sldId id="339" r:id="rId37"/>
    <p:sldId id="351" r:id="rId38"/>
    <p:sldId id="358" r:id="rId39"/>
    <p:sldId id="359" r:id="rId40"/>
    <p:sldId id="340" r:id="rId41"/>
    <p:sldId id="341" r:id="rId42"/>
    <p:sldId id="349" r:id="rId43"/>
    <p:sldId id="371" r:id="rId44"/>
    <p:sldId id="365" r:id="rId45"/>
    <p:sldId id="368" r:id="rId46"/>
    <p:sldId id="366" r:id="rId47"/>
    <p:sldId id="367" r:id="rId48"/>
    <p:sldId id="369" r:id="rId49"/>
    <p:sldId id="37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B09"/>
    <a:srgbClr val="B1A613"/>
    <a:srgbClr val="9D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5846" autoAdjust="0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ACB6452-EC4A-466C-B93E-E3A953441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B6452-EC4A-466C-B93E-E3A953441B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52A13-8C13-4B25-8A5E-7BAD1F60E3C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2880-A51D-43CE-A6E1-3EC011CDA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0659-6903-44EC-88C7-90570CA6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C14C-E036-4E6B-893C-B34561C1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4DDC-9CF6-4F90-A42E-EAD70E3A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FCD2-08E2-4601-8DD2-6526029B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EDB2-BB13-4D0B-AF58-EAF7EB8ED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4AF1-240B-4D1A-9E03-D6F8BD0D6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2019-3B11-4779-934D-81553DC8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89F3-FBA7-4BA6-9722-9C421DB94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B6A0-21F6-4908-ABE6-102CB9FB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483E-51CC-48DC-903E-646C4F2C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29A76F3A-83AA-4EB5-9114-70767F97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152400" y="152400"/>
            <a:ext cx="7010400" cy="76200"/>
          </a:xfrm>
          <a:prstGeom prst="rect">
            <a:avLst/>
          </a:prstGeom>
          <a:solidFill>
            <a:srgbClr val="9D2A27">
              <a:alpha val="7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52400" y="228600"/>
            <a:ext cx="7391400" cy="76200"/>
          </a:xfrm>
          <a:prstGeom prst="rect">
            <a:avLst/>
          </a:prstGeom>
          <a:solidFill>
            <a:srgbClr val="B1A613">
              <a:alpha val="7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D2A27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c/c6/Gray101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2/26/Digastricus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oleaway.com/images/Flower_pot.jpg&amp;imgrefurl=http://www.toleaway.com/tole/newpaintedpieces.html&amp;h=303&amp;w=317&amp;sz=17&amp;tbnid=4W7gxGYIHjcJ:&amp;tbnh=108&amp;tbnw=113&amp;hl=en&amp;start=32&amp;prev=/images?q=Flower+pot&amp;start=20&amp;svnum=10&amp;hl=en&amp;lr=&amp;rls=GGLD,GGLD:2005-16,GGLD:en&amp;sa=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adiologyassistant.nl/images/4724673eec60banatomy-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Normal Swallow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(view MBS)</a:t>
            </a:r>
          </a:p>
        </p:txBody>
      </p:sp>
      <p:pic>
        <p:nvPicPr>
          <p:cNvPr id="1026" name="Picture 2" descr="http://www.pluralpublishing.com/img/Authors/Bonnie_Martin-Har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84146"/>
            <a:ext cx="2489200" cy="317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8578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Bonnie Martin-Harris MUSC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Parotid gland tumor</a:t>
            </a:r>
            <a:br>
              <a:rPr lang="en-US" sz="4000"/>
            </a:br>
            <a:r>
              <a:rPr lang="en-US" sz="4000"/>
              <a:t>Parotid gland produces serous fluid</a:t>
            </a:r>
          </a:p>
        </p:txBody>
      </p:sp>
      <p:pic>
        <p:nvPicPr>
          <p:cNvPr id="11267" name="Picture 4" descr="Parotid_cyst400_SQ_profile_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Parotid_Cyst_400_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57200" y="5965825"/>
            <a:ext cx="2573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/>
              <a:t>http://www.ghorayeb.com/ParotidCyst.html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Function of saliva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Maintain oral moisture</a:t>
            </a:r>
          </a:p>
          <a:p>
            <a:pPr eaLnBrk="1" hangingPunct="1"/>
            <a:r>
              <a:rPr lang="en-US"/>
              <a:t>Reduce tooth decay</a:t>
            </a:r>
          </a:p>
          <a:p>
            <a:pPr eaLnBrk="1" hangingPunct="1"/>
            <a:r>
              <a:rPr lang="en-US"/>
              <a:t>Assist in digestion</a:t>
            </a:r>
          </a:p>
          <a:p>
            <a:pPr eaLnBrk="1" hangingPunct="1"/>
            <a:r>
              <a:rPr lang="en-US"/>
              <a:t>Natural neutralizer of stomach acid from esophageal reflux</a:t>
            </a:r>
          </a:p>
          <a:p>
            <a:pPr eaLnBrk="1" hangingPunct="1"/>
            <a:r>
              <a:rPr lang="en-US"/>
              <a:t>Production of saliva is triggered by chewing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Oral/preparatory stage </a:t>
            </a:r>
            <a:r>
              <a:rPr lang="en-US" dirty="0"/>
              <a:t>nerves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Salivary glands innervation (sensory)</a:t>
            </a:r>
          </a:p>
          <a:p>
            <a:pPr lvl="1" eaLnBrk="1" hangingPunct="1"/>
            <a:r>
              <a:rPr lang="en-US" sz="2400" dirty="0"/>
              <a:t>CN VII (facial)-sublingual and submandibular</a:t>
            </a:r>
          </a:p>
          <a:p>
            <a:pPr lvl="1" eaLnBrk="1" hangingPunct="1"/>
            <a:r>
              <a:rPr lang="en-US" sz="2400" dirty="0"/>
              <a:t>CN IX (glossopharyngeal)-parotid</a:t>
            </a:r>
          </a:p>
          <a:p>
            <a:pPr eaLnBrk="1" hangingPunct="1"/>
            <a:r>
              <a:rPr lang="en-US" sz="2800" dirty="0"/>
              <a:t>Tongue, teeth, gums, palate (sensory)</a:t>
            </a:r>
          </a:p>
          <a:p>
            <a:pPr lvl="1" eaLnBrk="1" hangingPunct="1"/>
            <a:r>
              <a:rPr lang="en-US" sz="2400" dirty="0"/>
              <a:t>CN V (trigeminal) –mechanical pressure sensors</a:t>
            </a:r>
          </a:p>
          <a:p>
            <a:pPr lvl="1" eaLnBrk="1" hangingPunct="1"/>
            <a:r>
              <a:rPr lang="en-US" sz="2400" dirty="0"/>
              <a:t>CN V (trigeminal) –change in temperature</a:t>
            </a:r>
          </a:p>
          <a:p>
            <a:pPr lvl="1" eaLnBrk="1" hangingPunct="1"/>
            <a:r>
              <a:rPr lang="en-US" sz="2400" dirty="0"/>
              <a:t>CN VII (facial) –chemo-receptors for taste</a:t>
            </a:r>
          </a:p>
          <a:p>
            <a:pPr lvl="2" eaLnBrk="1" hangingPunct="1"/>
            <a:r>
              <a:rPr lang="en-US" sz="2000" dirty="0"/>
              <a:t>anterior 2/3 of tongue</a:t>
            </a:r>
          </a:p>
          <a:p>
            <a:pPr lvl="1" eaLnBrk="1" hangingPunct="1"/>
            <a:r>
              <a:rPr lang="en-US" sz="2400" dirty="0"/>
              <a:t>CN IX (glossopharyngeal) –chemo-receptors for taste</a:t>
            </a:r>
          </a:p>
          <a:p>
            <a:pPr lvl="2" eaLnBrk="1" hangingPunct="1"/>
            <a:r>
              <a:rPr lang="en-US" sz="2000" dirty="0"/>
              <a:t>posterior 1/3 of tongue</a:t>
            </a:r>
          </a:p>
          <a:p>
            <a:pPr lvl="2" eaLnBrk="1" hangingPunct="1"/>
            <a:endParaRPr lang="en-US" sz="20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Oral/preparatory stage </a:t>
            </a:r>
            <a:br>
              <a:rPr lang="en-US" sz="4000" dirty="0"/>
            </a:br>
            <a:r>
              <a:rPr lang="en-US" sz="4000" dirty="0"/>
              <a:t>central control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Higher cortical centers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Capable of initiating and terminating a swallow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Medulla (brainstem)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Nucleus tractus solitarius (NTS)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Receives information from sensory branches of CN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Taste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Temperature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Mastication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adiologyassistant.nl/images/thmb_44297df2c4541oral1+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2431"/>
          <a:stretch>
            <a:fillRect/>
          </a:stretch>
        </p:blipFill>
        <p:spPr>
          <a:xfrm>
            <a:off x="2667000" y="1752600"/>
            <a:ext cx="3749675" cy="37480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8723" name="Rectangle 5"/>
          <p:cNvSpPr>
            <a:spLocks noChangeArrowheads="1"/>
          </p:cNvSpPr>
          <p:nvPr/>
        </p:nvSpPr>
        <p:spPr bwMode="auto">
          <a:xfrm>
            <a:off x="381000" y="7620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Oral stage - a.k.a. oral pharyngeal stage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6627813"/>
            <a:ext cx="5410200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00" dirty="0">
                <a:latin typeface="Comic Sans MS" pitchFamily="66" charset="0"/>
                <a:cs typeface="Arial" charset="0"/>
              </a:rPr>
              <a:t>http://www.radiologyassistant.nl/images/thmb_44297df2c4541oral1+2.jpg</a:t>
            </a:r>
          </a:p>
        </p:txBody>
      </p:sp>
      <p:grpSp>
        <p:nvGrpSpPr>
          <p:cNvPr id="15365" name="Group 20"/>
          <p:cNvGrpSpPr>
            <a:grpSpLocks/>
          </p:cNvGrpSpPr>
          <p:nvPr/>
        </p:nvGrpSpPr>
        <p:grpSpPr bwMode="auto">
          <a:xfrm>
            <a:off x="5715000" y="3429000"/>
            <a:ext cx="3733800" cy="1504950"/>
            <a:chOff x="5715000" y="3429000"/>
            <a:chExt cx="3733800" cy="150495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>
              <a:off x="5715000" y="3429000"/>
              <a:ext cx="10668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373" name="TextBox 11"/>
            <p:cNvSpPr txBox="1">
              <a:spLocks noChangeArrowheads="1"/>
            </p:cNvSpPr>
            <p:nvPr/>
          </p:nvSpPr>
          <p:spPr bwMode="auto">
            <a:xfrm>
              <a:off x="6705600" y="3733800"/>
              <a:ext cx="2743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Comic Sans MS" pitchFamily="66" charset="0"/>
                  <a:cs typeface="Arial" charset="0"/>
                </a:rPr>
                <a:t>Soft palate closes off nasal cavity</a:t>
              </a:r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572000" y="4038600"/>
            <a:ext cx="3930650" cy="2443163"/>
            <a:chOff x="4572000" y="4038600"/>
            <a:chExt cx="3930650" cy="2443163"/>
          </a:xfrm>
        </p:grpSpPr>
        <p:sp>
          <p:nvSpPr>
            <p:cNvPr id="15370" name="Rectangle 7"/>
            <p:cNvSpPr>
              <a:spLocks noChangeArrowheads="1"/>
            </p:cNvSpPr>
            <p:nvPr/>
          </p:nvSpPr>
          <p:spPr bwMode="auto">
            <a:xfrm>
              <a:off x="4572000" y="6019800"/>
              <a:ext cx="3930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latin typeface="Comic Sans MS" pitchFamily="66" charset="0"/>
                  <a:cs typeface="Arial" charset="0"/>
                </a:rPr>
                <a:t>Tongue propels bolus back</a:t>
              </a:r>
              <a:endParaRPr lang="en-US" sz="2400">
                <a:cs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763294" y="5066506"/>
              <a:ext cx="2057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7" name="Group 18"/>
          <p:cNvGrpSpPr>
            <a:grpSpLocks/>
          </p:cNvGrpSpPr>
          <p:nvPr/>
        </p:nvGrpSpPr>
        <p:grpSpPr bwMode="auto">
          <a:xfrm>
            <a:off x="304800" y="4038600"/>
            <a:ext cx="4572000" cy="1187450"/>
            <a:chOff x="304800" y="4191000"/>
            <a:chExt cx="4572000" cy="1187627"/>
          </a:xfrm>
        </p:grpSpPr>
        <p:sp>
          <p:nvSpPr>
            <p:cNvPr id="15368" name="TextBox 12"/>
            <p:cNvSpPr txBox="1">
              <a:spLocks noChangeArrowheads="1"/>
            </p:cNvSpPr>
            <p:nvPr/>
          </p:nvSpPr>
          <p:spPr bwMode="auto">
            <a:xfrm>
              <a:off x="304800" y="4191000"/>
              <a:ext cx="2667000" cy="118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Comic Sans MS" pitchFamily="66" charset="0"/>
                  <a:cs typeface="Arial" charset="0"/>
                </a:rPr>
                <a:t>Hyoid bone begins to move up and forward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57400" y="5029325"/>
              <a:ext cx="2819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Oral stage description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Begins after the bolus is gathered and prepared for swallowing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Tongue cradles bolus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Presses edges against hard palate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Tongue propels bolus </a:t>
            </a:r>
            <a:r>
              <a:rPr lang="en-US" sz="2800" u="sng"/>
              <a:t>posteriorly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Posterior pharyngeal wall moves anteriorly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Hyoid bone begins to elevate and move anteriorly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Velum elevates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Airway begins to close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 stage </a:t>
            </a:r>
            <a:r>
              <a:rPr lang="en-US" dirty="0"/>
              <a:t>nerves &amp; muscles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Tongue –Extrinsic tongue muscles cradle bolus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Genioglossus 	(CN XII Hypoglossal)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comes from the genial tubercule of the mandible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comprises most of the bulk of the tongue.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Hyoglossus (CN XII Hypoglossal)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attached to the hyoid bone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Styloglossus (CN XII Hypoglossal)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comes from the styloid process of the temporal bone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Palatoglossus (CN XI Accessory &amp; CN X Vagus) connects the soft palate to the tongue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/>
              <a:t>forms the bulk of the anterior of two arches that delineate the oral cavity from the oropharynx. 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File:Gray101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600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85800" y="6248400"/>
            <a:ext cx="2246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sz="800"/>
              <a:t>http://en.wikipedia.org/wiki/File:Gray1019.png</a:t>
            </a:r>
          </a:p>
        </p:txBody>
      </p:sp>
      <p:pic>
        <p:nvPicPr>
          <p:cNvPr id="6" name="Picture 5" descr="temporal_b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813"/>
            <a:ext cx="2286000" cy="1714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le:Digastricu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3862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 stage </a:t>
            </a:r>
            <a:r>
              <a:rPr lang="en-US" dirty="0"/>
              <a:t>nerves &amp; muscles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Tongue –Extrinsic tongue muscles propel bolus posteriorly</a:t>
            </a:r>
          </a:p>
          <a:p>
            <a:pPr lvl="1" eaLnBrk="1" hangingPunct="1"/>
            <a:r>
              <a:rPr lang="en-US"/>
              <a:t>Digastric (CN V Trigeminal)</a:t>
            </a:r>
          </a:p>
          <a:p>
            <a:pPr lvl="1" eaLnBrk="1" hangingPunct="1"/>
            <a:r>
              <a:rPr lang="en-US"/>
              <a:t>Myohyoid (CN V Trigeminal)</a:t>
            </a:r>
          </a:p>
          <a:p>
            <a:pPr lvl="1" eaLnBrk="1" hangingPunct="1"/>
            <a:r>
              <a:rPr lang="en-US"/>
              <a:t>Geniohyoid (CN XII Hypoglossal) 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Gray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188"/>
            <a:ext cx="899160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04800" y="6324600"/>
            <a:ext cx="2246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sz="800"/>
              <a:t>http://en.wikipedia.org/wiki/File:Gray1019.png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3 Stages or phases</a:t>
            </a:r>
            <a:r>
              <a:rPr lang="en-US" sz="4000" dirty="0"/>
              <a:t> of swallowing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Swallowing</a:t>
            </a:r>
          </a:p>
          <a:p>
            <a:pPr eaLnBrk="1" hangingPunct="1"/>
            <a:r>
              <a:rPr lang="en-US" dirty="0"/>
              <a:t>One continuous act </a:t>
            </a:r>
          </a:p>
          <a:p>
            <a:pPr eaLnBrk="1" hangingPunct="1"/>
            <a:r>
              <a:rPr lang="en-US" dirty="0">
                <a:solidFill>
                  <a:srgbClr val="7030A0"/>
                </a:solidFill>
              </a:rPr>
              <a:t>Can be divided into 3 interdependent stages (</a:t>
            </a:r>
            <a:r>
              <a:rPr lang="en-US" dirty="0" err="1">
                <a:solidFill>
                  <a:srgbClr val="7030A0"/>
                </a:solidFill>
              </a:rPr>
              <a:t>Logemann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 eaLnBrk="1" hangingPunct="1"/>
            <a:r>
              <a:rPr lang="en-US" dirty="0">
                <a:solidFill>
                  <a:srgbClr val="7030A0"/>
                </a:solidFill>
              </a:rPr>
              <a:t>Oral (includes oral/preparatory as discussed in </a:t>
            </a:r>
            <a:r>
              <a:rPr lang="en-US" dirty="0" err="1">
                <a:solidFill>
                  <a:srgbClr val="7030A0"/>
                </a:solidFill>
              </a:rPr>
              <a:t>Logemann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 eaLnBrk="1" hangingPunct="1"/>
            <a:r>
              <a:rPr lang="en-US" dirty="0">
                <a:solidFill>
                  <a:srgbClr val="7030A0"/>
                </a:solidFill>
              </a:rPr>
              <a:t>Pharyngeal</a:t>
            </a:r>
          </a:p>
          <a:p>
            <a:pPr lvl="1" eaLnBrk="1" hangingPunct="1"/>
            <a:r>
              <a:rPr lang="en-US" dirty="0">
                <a:solidFill>
                  <a:srgbClr val="7030A0"/>
                </a:solidFill>
              </a:rPr>
              <a:t>Esophageal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 stage </a:t>
            </a:r>
            <a:r>
              <a:rPr lang="en-US" dirty="0"/>
              <a:t>nerves &amp; muscles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Tongue –Posterior elevated </a:t>
            </a:r>
          </a:p>
          <a:p>
            <a:pPr lvl="1" eaLnBrk="1" hangingPunct="1"/>
            <a:r>
              <a:rPr lang="en-US"/>
              <a:t>Palatoglossus (CN X Vagus)</a:t>
            </a:r>
          </a:p>
          <a:p>
            <a:pPr eaLnBrk="1" hangingPunct="1"/>
            <a:r>
              <a:rPr lang="en-US"/>
              <a:t>Velum elevation</a:t>
            </a:r>
          </a:p>
          <a:p>
            <a:pPr lvl="1" eaLnBrk="1" hangingPunct="1"/>
            <a:r>
              <a:rPr lang="en-US"/>
              <a:t>Palatopharyngeal (CN X Vagus &amp; CN XI Accessory)</a:t>
            </a:r>
          </a:p>
          <a:p>
            <a:pPr lvl="1" eaLnBrk="1" hangingPunct="1"/>
            <a:r>
              <a:rPr lang="en-US"/>
              <a:t>Levator </a:t>
            </a:r>
            <a:r>
              <a:rPr lang="en-US" b="1"/>
              <a:t>v</a:t>
            </a:r>
            <a:r>
              <a:rPr lang="en-US"/>
              <a:t>eli palatini (CN X </a:t>
            </a:r>
            <a:r>
              <a:rPr lang="en-US" b="1"/>
              <a:t>V</a:t>
            </a:r>
            <a:r>
              <a:rPr lang="en-US"/>
              <a:t>agus &amp; CN XI Accessory)</a:t>
            </a:r>
          </a:p>
          <a:p>
            <a:pPr lvl="1" eaLnBrk="1" hangingPunct="1"/>
            <a:r>
              <a:rPr lang="en-US" b="1"/>
              <a:t>T</a:t>
            </a:r>
            <a:r>
              <a:rPr lang="en-US"/>
              <a:t>ensor veli palatini (CN V </a:t>
            </a:r>
            <a:r>
              <a:rPr lang="en-US" b="1"/>
              <a:t>T</a:t>
            </a:r>
            <a:r>
              <a:rPr lang="en-US"/>
              <a:t>rigeminal)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 stage </a:t>
            </a:r>
            <a:r>
              <a:rPr lang="en-US" dirty="0"/>
              <a:t>nerves &amp; muscles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False and true vocal folds -airway closure (motor)</a:t>
            </a:r>
          </a:p>
          <a:p>
            <a:pPr lvl="1" eaLnBrk="1" hangingPunct="1"/>
            <a:r>
              <a:rPr lang="en-US"/>
              <a:t>CN X Vagus </a:t>
            </a:r>
          </a:p>
          <a:p>
            <a:pPr lvl="2" eaLnBrk="1" hangingPunct="1"/>
            <a:r>
              <a:rPr lang="en-US"/>
              <a:t>recurrent branch</a:t>
            </a:r>
          </a:p>
          <a:p>
            <a:pPr eaLnBrk="1" hangingPunct="1"/>
            <a:r>
              <a:rPr lang="en-US"/>
              <a:t>Mechanical, chemical, and water respondent receptors (sensory)</a:t>
            </a:r>
          </a:p>
          <a:p>
            <a:pPr lvl="1" eaLnBrk="1" hangingPunct="1"/>
            <a:r>
              <a:rPr lang="en-US"/>
              <a:t>CN X Vagus </a:t>
            </a:r>
          </a:p>
          <a:p>
            <a:pPr lvl="2" eaLnBrk="1" hangingPunct="1"/>
            <a:r>
              <a:rPr lang="en-US"/>
              <a:t>superior laryngeal nerve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3400" y="6396038"/>
            <a:ext cx="830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600">
                <a:latin typeface="Comic Sans MS" pitchFamily="66" charset="0"/>
                <a:cs typeface="Arial" charset="0"/>
              </a:rPr>
              <a:t>http://images.google.com/imgres?imgurl=http://www.radiologyassistant.nl/images/thmb_44299de5ccc67pharyngeal1%2B2.jpg&amp;imgrefurl=http://www.radiologyassistant.nl/en/440bca82f1b77&amp;h=205&amp;w=370&amp;sz=24&amp;hl=en&amp;start=73&amp;um=1&amp;tbnid=XtdH_wPZMkUptM:&amp;tbnh=68&amp;tbnw=122&amp;prev=/images%3Fq%3Dpharyngeal%2Bstage%26start%3D72%26ndsp%3D18%26um%3D1%26hl%3Den%26rlz%3D1T4GGLR_enUS247US248%26sa%3DN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2286000" y="1524000"/>
            <a:ext cx="4856163" cy="4637088"/>
            <a:chOff x="1828800" y="1752600"/>
            <a:chExt cx="3793331" cy="3932399"/>
          </a:xfrm>
        </p:grpSpPr>
        <p:pic>
          <p:nvPicPr>
            <p:cNvPr id="4" name="Picture 2" descr="http://www.radiologyassistant.nl/images/thmb_44299de5ccc67pharyngeal1+2.jpg"/>
            <p:cNvPicPr>
              <a:picLocks noChangeAspect="1" noChangeArrowheads="1"/>
            </p:cNvPicPr>
            <p:nvPr/>
          </p:nvPicPr>
          <p:blipFill>
            <a:blip r:embed="rId2"/>
            <a:srcRect r="53983"/>
            <a:stretch>
              <a:fillRect/>
            </a:stretch>
          </p:blipFill>
          <p:spPr bwMode="auto">
            <a:xfrm>
              <a:off x="1828800" y="1752600"/>
              <a:ext cx="2514833" cy="30277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2" descr="http://www.radiologyassistant.nl/images/thmb_44299de5ccc67pharyngeal1+2.jpg"/>
            <p:cNvPicPr>
              <a:picLocks noChangeAspect="1" noChangeArrowheads="1"/>
            </p:cNvPicPr>
            <p:nvPr/>
          </p:nvPicPr>
          <p:blipFill>
            <a:blip r:embed="rId2"/>
            <a:srcRect l="52589" r="13944"/>
            <a:stretch>
              <a:fillRect/>
            </a:stretch>
          </p:blipFill>
          <p:spPr bwMode="auto">
            <a:xfrm>
              <a:off x="3793048" y="2657281"/>
              <a:ext cx="1829083" cy="30277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-152400" y="3200400"/>
            <a:ext cx="3352800" cy="830263"/>
            <a:chOff x="-152400" y="3200400"/>
            <a:chExt cx="3352800" cy="830997"/>
          </a:xfrm>
        </p:grpSpPr>
        <p:sp>
          <p:nvSpPr>
            <p:cNvPr id="6" name="Rectangle 5"/>
            <p:cNvSpPr/>
            <p:nvPr/>
          </p:nvSpPr>
          <p:spPr>
            <a:xfrm>
              <a:off x="-152400" y="3200400"/>
              <a:ext cx="228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spcBef>
                  <a:spcPct val="0"/>
                </a:spcBef>
                <a:buFont typeface="Wingdings 2" pitchFamily="18" charset="2"/>
                <a:buNone/>
                <a:defRPr/>
              </a:pPr>
              <a:r>
                <a:rPr lang="en-US" sz="2400" dirty="0">
                  <a:latin typeface="+mn-lt"/>
                  <a:cs typeface="Arial" charset="0"/>
                </a:rPr>
                <a:t>Maintained elevation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057400" y="3276667"/>
              <a:ext cx="1143000" cy="1525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838200" y="4191000"/>
            <a:ext cx="3810000" cy="1909763"/>
            <a:chOff x="838200" y="4114800"/>
            <a:chExt cx="3810000" cy="1909465"/>
          </a:xfrm>
        </p:grpSpPr>
        <p:sp>
          <p:nvSpPr>
            <p:cNvPr id="7" name="Rectangle 6"/>
            <p:cNvSpPr/>
            <p:nvPr/>
          </p:nvSpPr>
          <p:spPr>
            <a:xfrm>
              <a:off x="838200" y="5562374"/>
              <a:ext cx="3810000" cy="461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spcBef>
                  <a:spcPct val="0"/>
                </a:spcBef>
                <a:buFont typeface="Wingdings 2" pitchFamily="18" charset="2"/>
                <a:buNone/>
                <a:defRPr/>
              </a:pPr>
              <a:r>
                <a:rPr lang="en-US" sz="2400" dirty="0">
                  <a:latin typeface="+mn-lt"/>
                  <a:cs typeface="Arial" charset="0"/>
                </a:rPr>
                <a:t>Pharynx shortens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3124313" y="4114687"/>
              <a:ext cx="1447574" cy="144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-609600" y="3657600"/>
            <a:ext cx="4343400" cy="1516063"/>
            <a:chOff x="-609600" y="3657600"/>
            <a:chExt cx="4343400" cy="1516797"/>
          </a:xfrm>
        </p:grpSpPr>
        <p:sp>
          <p:nvSpPr>
            <p:cNvPr id="8" name="Rectangle 7"/>
            <p:cNvSpPr/>
            <p:nvPr/>
          </p:nvSpPr>
          <p:spPr>
            <a:xfrm>
              <a:off x="-609600" y="4343732"/>
              <a:ext cx="2895600" cy="830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algn="ctr">
                <a:spcBef>
                  <a:spcPct val="0"/>
                </a:spcBef>
                <a:buFont typeface="Wingdings 2" pitchFamily="18" charset="2"/>
                <a:buNone/>
                <a:defRPr/>
              </a:pPr>
              <a:r>
                <a:rPr lang="en-US" sz="2400" dirty="0">
                  <a:latin typeface="+mn-lt"/>
                  <a:cs typeface="Arial" charset="0"/>
                </a:rPr>
                <a:t>Larynx raises 2-3 cm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057400" y="3657600"/>
              <a:ext cx="1676400" cy="9148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6248400" y="3124200"/>
            <a:ext cx="3048000" cy="1552575"/>
            <a:chOff x="6324600" y="3429000"/>
            <a:chExt cx="3048000" cy="1552575"/>
          </a:xfrm>
        </p:grpSpPr>
        <p:sp>
          <p:nvSpPr>
            <p:cNvPr id="23567" name="Rectangle 8"/>
            <p:cNvSpPr>
              <a:spLocks noChangeArrowheads="1"/>
            </p:cNvSpPr>
            <p:nvPr/>
          </p:nvSpPr>
          <p:spPr bwMode="auto">
            <a:xfrm>
              <a:off x="7010400" y="3429000"/>
              <a:ext cx="236220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1">
                <a:spcBef>
                  <a:spcPct val="0"/>
                </a:spcBef>
                <a:buFont typeface="Wingdings 2" pitchFamily="18" charset="2"/>
                <a:buNone/>
              </a:pPr>
              <a:r>
                <a:rPr lang="en-US" sz="2400">
                  <a:latin typeface="Comic Sans MS" pitchFamily="66" charset="0"/>
                  <a:cs typeface="Arial" charset="0"/>
                </a:rPr>
                <a:t>Epiglottis partially covers airway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 flipV="1">
              <a:off x="6324600" y="4038600"/>
              <a:ext cx="1143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6705600" y="4648200"/>
            <a:ext cx="2155825" cy="533400"/>
            <a:chOff x="6968404" y="4953000"/>
            <a:chExt cx="1984134" cy="456906"/>
          </a:xfrm>
        </p:grpSpPr>
        <p:sp>
          <p:nvSpPr>
            <p:cNvPr id="10" name="Rectangle 9"/>
            <p:cNvSpPr/>
            <p:nvPr/>
          </p:nvSpPr>
          <p:spPr>
            <a:xfrm>
              <a:off x="6968404" y="4953000"/>
              <a:ext cx="1984134" cy="391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spcBef>
                  <a:spcPct val="0"/>
                </a:spcBef>
                <a:buFont typeface="Wingdings 2" pitchFamily="18" charset="2"/>
                <a:buNone/>
                <a:defRPr/>
              </a:pPr>
              <a:r>
                <a:rPr lang="en-US" sz="2400" dirty="0">
                  <a:latin typeface="+mn-lt"/>
                  <a:cs typeface="Arial" charset="0"/>
                </a:rPr>
                <a:t>UES opens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7009314" y="5181453"/>
              <a:ext cx="457316" cy="228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228600" y="2514600"/>
            <a:ext cx="3657600" cy="533400"/>
            <a:chOff x="228600" y="2514600"/>
            <a:chExt cx="3657600" cy="5334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828800" y="2819400"/>
              <a:ext cx="2057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28600" y="2514600"/>
              <a:ext cx="18288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 dirty="0">
                  <a:latin typeface="+mn-lt"/>
                  <a:cs typeface="Arial" charset="0"/>
                </a:rPr>
                <a:t>Trigger pt</a:t>
              </a:r>
            </a:p>
          </p:txBody>
        </p:sp>
      </p:grpSp>
      <p:sp>
        <p:nvSpPr>
          <p:cNvPr id="159769" name="Rectangle 25"/>
          <p:cNvSpPr>
            <a:spLocks noChangeArrowheads="1"/>
          </p:cNvSpPr>
          <p:nvPr/>
        </p:nvSpPr>
        <p:spPr bwMode="auto">
          <a:xfrm>
            <a:off x="533400" y="609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Pharyngeal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Pharyngeal stage </a:t>
            </a:r>
            <a:r>
              <a:rPr lang="en-US" sz="4000" dirty="0"/>
              <a:t>description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Begins when bolus passes the trigger point (arbitrary location) and enters pharynx </a:t>
            </a:r>
          </a:p>
          <a:p>
            <a:pPr eaLnBrk="1" hangingPunct="1"/>
            <a:r>
              <a:rPr lang="en-US" sz="2800"/>
              <a:t>Velum remains elevated, airway remains closed</a:t>
            </a:r>
          </a:p>
          <a:p>
            <a:pPr eaLnBrk="1" hangingPunct="1"/>
            <a:r>
              <a:rPr lang="en-US" sz="2800"/>
              <a:t>Hyoid bone elevation and anterior position maintained</a:t>
            </a:r>
          </a:p>
          <a:p>
            <a:pPr eaLnBrk="1" hangingPunct="1"/>
            <a:r>
              <a:rPr lang="en-US" sz="2800"/>
              <a:t>Pharynx shortens</a:t>
            </a:r>
          </a:p>
          <a:p>
            <a:pPr eaLnBrk="1" hangingPunct="1"/>
            <a:r>
              <a:rPr lang="en-US" sz="2800"/>
              <a:t>Larynx moves up (2-3 cm) under tongue</a:t>
            </a:r>
          </a:p>
          <a:p>
            <a:pPr eaLnBrk="1" hangingPunct="1"/>
            <a:r>
              <a:rPr lang="en-US" sz="2800"/>
              <a:t>Epiglottis folds down over airway</a:t>
            </a:r>
          </a:p>
          <a:p>
            <a:pPr eaLnBrk="1" hangingPunct="1"/>
            <a:r>
              <a:rPr lang="en-US" sz="2800"/>
              <a:t>UES opens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Pharyngeal stage </a:t>
            </a:r>
            <a:br>
              <a:rPr lang="en-US" sz="4000" dirty="0"/>
            </a:br>
            <a:r>
              <a:rPr lang="en-US" sz="4000" dirty="0"/>
              <a:t>nerves &amp; muscles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Elevate and shorten pharynx as bolus arrives</a:t>
            </a:r>
          </a:p>
          <a:p>
            <a:pPr lvl="1" eaLnBrk="1" hangingPunct="1"/>
            <a:r>
              <a:rPr lang="en-US"/>
              <a:t>Palatopharyngeal (CN X Vagus &amp; CN XI Accessory)</a:t>
            </a:r>
          </a:p>
          <a:p>
            <a:pPr lvl="2" eaLnBrk="1" hangingPunct="1"/>
            <a:r>
              <a:rPr lang="en-US"/>
              <a:t>pulls the walls of the pharynx superiorly, anteriorly and medially during swallowing </a:t>
            </a:r>
          </a:p>
          <a:p>
            <a:pPr lvl="1" eaLnBrk="1" hangingPunct="1"/>
            <a:r>
              <a:rPr lang="en-US"/>
              <a:t>Stylopharyngeus (CN IX Glossopharyngeal)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Pharyngeal stage </a:t>
            </a:r>
            <a:br>
              <a:rPr lang="en-US" sz="4000"/>
            </a:br>
            <a:r>
              <a:rPr lang="en-US" sz="4000"/>
              <a:t>nerves &amp; muscles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False and true vocal folds -airway closure</a:t>
            </a:r>
          </a:p>
          <a:p>
            <a:pPr lvl="1" eaLnBrk="1" hangingPunct="1"/>
            <a:r>
              <a:rPr lang="en-US"/>
              <a:t>Should occur during oral/pharyngeal stage but reported as pharyngeal stage</a:t>
            </a:r>
          </a:p>
          <a:p>
            <a:pPr lvl="1" eaLnBrk="1" hangingPunct="1"/>
            <a:r>
              <a:rPr lang="en-US"/>
              <a:t>CN X Vagus </a:t>
            </a:r>
          </a:p>
          <a:p>
            <a:pPr lvl="2" eaLnBrk="1" hangingPunct="1"/>
            <a:r>
              <a:rPr lang="en-US"/>
              <a:t>recurrent branch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Pharyngeal stage </a:t>
            </a:r>
            <a:br>
              <a:rPr lang="en-US" sz="4000" dirty="0"/>
            </a:br>
            <a:r>
              <a:rPr lang="en-US" sz="4000" dirty="0"/>
              <a:t>nerves &amp; muscles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Relax during swallow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Form outer layer of the</a:t>
            </a:r>
            <a:br>
              <a:rPr lang="en-US"/>
            </a:br>
            <a:r>
              <a:rPr lang="en-US"/>
              <a:t>anterior wall of pharynx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Posterior pharyngeal wall moves anteriorly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Superior constrictor (CN X Vagus &amp; CN XI Accessory)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Middle constrictor (CN X Vagus)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Inferior constrictor (CN X Vagus &amp; CN XI Accessory)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27652" name="Picture 4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4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953000" y="6096000"/>
            <a:ext cx="377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/>
              <a:t>http://www.emory.edu/ANATOMY/AnatomyManual/pharynx.html</a:t>
            </a:r>
          </a:p>
        </p:txBody>
      </p:sp>
      <p:grpSp>
        <p:nvGrpSpPr>
          <p:cNvPr id="27654" name="Group 10"/>
          <p:cNvGrpSpPr>
            <a:grpSpLocks/>
          </p:cNvGrpSpPr>
          <p:nvPr/>
        </p:nvGrpSpPr>
        <p:grpSpPr bwMode="auto">
          <a:xfrm>
            <a:off x="6248400" y="533400"/>
            <a:ext cx="847725" cy="2181225"/>
            <a:chOff x="3840" y="1392"/>
            <a:chExt cx="534" cy="1374"/>
          </a:xfrm>
        </p:grpSpPr>
        <p:pic>
          <p:nvPicPr>
            <p:cNvPr id="27655" name="Picture 7" descr="Flower_po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824"/>
              <a:ext cx="53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6" name="Group 9"/>
            <p:cNvGrpSpPr>
              <a:grpSpLocks/>
            </p:cNvGrpSpPr>
            <p:nvPr/>
          </p:nvGrpSpPr>
          <p:grpSpPr bwMode="auto">
            <a:xfrm>
              <a:off x="3840" y="1392"/>
              <a:ext cx="534" cy="1374"/>
              <a:chOff x="3504" y="1392"/>
              <a:chExt cx="534" cy="1374"/>
            </a:xfrm>
          </p:grpSpPr>
          <p:pic>
            <p:nvPicPr>
              <p:cNvPr id="27657" name="Picture 6" descr="Flower_pot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256"/>
                <a:ext cx="53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8" descr="Flower_pot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392"/>
                <a:ext cx="53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Inferior constrictor muscle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/>
              <a:t>Relaxes during swallow</a:t>
            </a:r>
          </a:p>
          <a:p>
            <a:pPr eaLnBrk="1" hangingPunct="1"/>
            <a:r>
              <a:rPr lang="en-US"/>
              <a:t>Two parts</a:t>
            </a:r>
          </a:p>
          <a:p>
            <a:pPr lvl="1" eaLnBrk="1" hangingPunct="1"/>
            <a:r>
              <a:rPr lang="en-US"/>
              <a:t>Thyropharyngeus</a:t>
            </a:r>
          </a:p>
          <a:p>
            <a:pPr lvl="1" eaLnBrk="1" hangingPunct="1"/>
            <a:r>
              <a:rPr lang="en-US"/>
              <a:t>Cricopharyngeus (AKA Upper esophageal sphincter or UES)</a:t>
            </a:r>
          </a:p>
        </p:txBody>
      </p:sp>
      <p:pic>
        <p:nvPicPr>
          <p:cNvPr id="28676" name="Picture 4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7" b="17479"/>
          <a:stretch>
            <a:fillRect/>
          </a:stretch>
        </p:blipFill>
        <p:spPr bwMode="auto">
          <a:xfrm>
            <a:off x="4267200" y="1935163"/>
            <a:ext cx="44958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276600" y="3429000"/>
            <a:ext cx="1752600" cy="76200"/>
          </a:xfrm>
          <a:prstGeom prst="line">
            <a:avLst/>
          </a:prstGeom>
          <a:noFill/>
          <a:ln w="31750">
            <a:solidFill>
              <a:srgbClr val="49BB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114800" y="2590800"/>
            <a:ext cx="762000" cy="228600"/>
          </a:xfrm>
          <a:prstGeom prst="line">
            <a:avLst/>
          </a:prstGeom>
          <a:noFill/>
          <a:ln w="31750">
            <a:solidFill>
              <a:srgbClr val="49BB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9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Esophageal stage</a:t>
            </a:r>
          </a:p>
        </p:txBody>
      </p:sp>
      <p:pic>
        <p:nvPicPr>
          <p:cNvPr id="29699" name="Picture 6" descr="473c0b6138959anatomy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817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5410200" y="6248400"/>
            <a:ext cx="21891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sz="700"/>
              <a:t>http://www.radiologyassistant.nl/en/472458f15c55a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Esophageal description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At rest esophagus</a:t>
            </a:r>
          </a:p>
          <a:p>
            <a:pPr lvl="1" eaLnBrk="1" hangingPunct="1"/>
            <a:r>
              <a:rPr lang="en-US"/>
              <a:t>Closed muscular tube</a:t>
            </a:r>
          </a:p>
          <a:p>
            <a:pPr lvl="1" eaLnBrk="1" hangingPunct="1"/>
            <a:r>
              <a:rPr lang="en-US"/>
              <a:t>18-22 cm (8-10 inches)</a:t>
            </a:r>
          </a:p>
          <a:p>
            <a:pPr lvl="1" eaLnBrk="1" hangingPunct="1"/>
            <a:r>
              <a:rPr lang="en-US"/>
              <a:t>Enters stomach through the diaphragmatic hiatus</a:t>
            </a:r>
          </a:p>
          <a:p>
            <a:pPr lvl="1" eaLnBrk="1" hangingPunct="1"/>
            <a:r>
              <a:rPr lang="en-US"/>
              <a:t>UES-superior boundary</a:t>
            </a:r>
          </a:p>
          <a:p>
            <a:pPr lvl="1" eaLnBrk="1" hangingPunct="1"/>
            <a:r>
              <a:rPr lang="en-US"/>
              <a:t>Lower esophageal sphincter (LES)-inferior boundary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209800"/>
            <a:ext cx="2857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MBSImp</a:t>
            </a:r>
            <a:br>
              <a:rPr lang="en-US" sz="3200" dirty="0"/>
            </a:br>
            <a:r>
              <a:rPr lang="en-US" sz="2000" dirty="0"/>
              <a:t>(Martin-Harris et al. 2008, 2010)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Standardized measurement tool for interpreting MBS</a:t>
            </a:r>
          </a:p>
          <a:p>
            <a:pPr eaLnBrk="1" hangingPunct="1"/>
            <a:r>
              <a:rPr lang="en-US"/>
              <a:t>No stages </a:t>
            </a:r>
          </a:p>
          <a:p>
            <a:pPr eaLnBrk="1" hangingPunct="1"/>
            <a:r>
              <a:rPr lang="en-US"/>
              <a:t>Reported as</a:t>
            </a:r>
          </a:p>
          <a:p>
            <a:pPr lvl="1" eaLnBrk="1" hangingPunct="1"/>
            <a:r>
              <a:rPr lang="en-US"/>
              <a:t>Oral impairment</a:t>
            </a:r>
          </a:p>
          <a:p>
            <a:pPr lvl="1" eaLnBrk="1" hangingPunct="1"/>
            <a:r>
              <a:rPr lang="en-US"/>
              <a:t>Pharyngeal impairment</a:t>
            </a:r>
          </a:p>
          <a:p>
            <a:pPr lvl="1" eaLnBrk="1" hangingPunct="1"/>
            <a:r>
              <a:rPr lang="en-US"/>
              <a:t>Esophageal impairment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 rot="-1512531">
            <a:off x="4733925" y="4637088"/>
            <a:ext cx="4572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Moving Toward Standardizing Dysphagia</a:t>
            </a:r>
          </a:p>
          <a:p>
            <a:r>
              <a:rPr lang="en-US" sz="1600" b="1"/>
              <a:t>Practice: Introducing The Modified Barium</a:t>
            </a:r>
          </a:p>
          <a:p>
            <a:r>
              <a:rPr lang="en-US" sz="1600" b="1"/>
              <a:t>Swallow Impairment Profile (MBSImP)</a:t>
            </a:r>
            <a:endParaRPr lang="en-US" sz="160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22263" y="63976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/>
              <a:t>http://www.northernspeech.com/seminar_detail/1000118/Assessment_Tests__Screening_Tools/1001231/The_Modified_Barium_Swallow_Impairment__Profile_MBSImP__A_Standardized_Assessment_and_Treatment__Planning_Protocol</a:t>
            </a:r>
            <a:r>
              <a:rPr lang="en-US" sz="800"/>
              <a:t>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Peristalsis delivers bolus from proximal to distal esophagus (3-10 sec)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First contractile wave is strongest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More efficient the pharyngeal clearance the stronger the wave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Multiple swallows of the same bolus may inhibit peristalsis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Secondary peristaltic wave signals LES to open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Esophageal stage description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Esophageal stage nerves and muscles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Esophagus</a:t>
            </a:r>
          </a:p>
          <a:p>
            <a:pPr lvl="1" eaLnBrk="1" hangingPunct="1"/>
            <a:r>
              <a:rPr lang="en-US"/>
              <a:t>Upper 1/3 is striated muscle</a:t>
            </a:r>
          </a:p>
          <a:p>
            <a:pPr lvl="2" eaLnBrk="1" hangingPunct="1"/>
            <a:r>
              <a:rPr lang="en-US"/>
              <a:t>CN X Vagus from nucleus ambiguus</a:t>
            </a:r>
          </a:p>
          <a:p>
            <a:pPr lvl="1" eaLnBrk="1" hangingPunct="1"/>
            <a:r>
              <a:rPr lang="en-US"/>
              <a:t>Middle 1/3 mixed striated and smooth muscle</a:t>
            </a:r>
          </a:p>
          <a:p>
            <a:pPr lvl="1" eaLnBrk="1" hangingPunct="1"/>
            <a:r>
              <a:rPr lang="en-US"/>
              <a:t>Lower 1/3 is smooth muscle</a:t>
            </a:r>
          </a:p>
          <a:p>
            <a:pPr lvl="2" eaLnBrk="1" hangingPunct="1"/>
            <a:r>
              <a:rPr lang="en-US"/>
              <a:t>CN X Vagus from dorsal motor nucleus</a:t>
            </a:r>
          </a:p>
          <a:p>
            <a:pPr eaLnBrk="1" hangingPunct="1"/>
            <a:endParaRPr lang="en-US"/>
          </a:p>
        </p:txBody>
      </p:sp>
      <p:pic>
        <p:nvPicPr>
          <p:cNvPr id="32772" name="Picture 4" descr="473c0b6138959anatomy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9" r="2438"/>
          <a:stretch>
            <a:fillRect/>
          </a:stretch>
        </p:blipFill>
        <p:spPr bwMode="auto">
          <a:xfrm>
            <a:off x="7772400" y="1447800"/>
            <a:ext cx="1295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Normal swallow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Central control of swallow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“Swallow Center” (NTS+NA)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Located in the medulla of the brainstem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NTS (Nucleus tractus solaritus or nucleus of the solitary tract 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Integrates </a:t>
            </a:r>
            <a:r>
              <a:rPr lang="en-US" u="sng"/>
              <a:t>sensory</a:t>
            </a:r>
            <a:r>
              <a:rPr lang="en-US"/>
              <a:t> info of touch, sense, taste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Afferent input from CN V, VII, IX, X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Afferent input from cardiovascular and respiratory brainstem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Transfers sensory information to 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Central control of swallow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NA (Nucleus ambiguus)</a:t>
            </a:r>
          </a:p>
          <a:p>
            <a:pPr lvl="1" eaLnBrk="1" hangingPunct="1"/>
            <a:r>
              <a:rPr lang="en-US"/>
              <a:t>Integrates and coordinates </a:t>
            </a:r>
            <a:r>
              <a:rPr lang="en-US" u="sng"/>
              <a:t>motor</a:t>
            </a:r>
            <a:r>
              <a:rPr lang="en-US"/>
              <a:t> output to the swallowing muscles</a:t>
            </a:r>
          </a:p>
          <a:p>
            <a:pPr lvl="1" eaLnBrk="1" hangingPunct="1"/>
            <a:r>
              <a:rPr lang="en-US"/>
              <a:t>Via CN V, VII, IX, X, XI, XII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Central control of swallow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NTS communicates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Hypothalamus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Hunger and thirst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Sensory motor strip in parietal lobe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Precentral cortex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Lateral postcentral gyrus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Supplementary motor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Limbic forebrain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Cerebellum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Rapid transfer of the bolus in a normal swallow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Oral cavity to pharynx (liquids)</a:t>
            </a:r>
          </a:p>
          <a:p>
            <a:pPr lvl="1" eaLnBrk="1" hangingPunct="1"/>
            <a:r>
              <a:rPr lang="en-US"/>
              <a:t>.05-1 second</a:t>
            </a:r>
          </a:p>
          <a:p>
            <a:pPr eaLnBrk="1" hangingPunct="1"/>
            <a:r>
              <a:rPr lang="en-US"/>
              <a:t>Oral cavity to stomach (liquids)</a:t>
            </a:r>
          </a:p>
          <a:p>
            <a:pPr lvl="1" eaLnBrk="1" hangingPunct="1"/>
            <a:r>
              <a:rPr lang="en-US"/>
              <a:t>&lt;5 seconds</a:t>
            </a:r>
          </a:p>
          <a:p>
            <a:pPr eaLnBrk="1" hangingPunct="1"/>
            <a:r>
              <a:rPr lang="en-US"/>
              <a:t>High pressure on bolus</a:t>
            </a:r>
          </a:p>
          <a:p>
            <a:pPr eaLnBrk="1" hangingPunct="1"/>
            <a:r>
              <a:rPr lang="en-US"/>
              <a:t>Negative pressure below level of bolus</a:t>
            </a:r>
          </a:p>
          <a:p>
            <a:pPr lvl="1" eaLnBrk="1" hangingPunct="1"/>
            <a:r>
              <a:rPr lang="en-US"/>
              <a:t>Esophagus remains (-) pressure</a:t>
            </a:r>
          </a:p>
          <a:p>
            <a:pPr lvl="2" eaLnBrk="1" hangingPunct="1">
              <a:buFontTx/>
              <a:buNone/>
            </a:pPr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Creating zones of high and low pressure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Accomplished by coordination and strength of swallowing valves.</a:t>
            </a:r>
          </a:p>
        </p:txBody>
      </p:sp>
      <p:pic>
        <p:nvPicPr>
          <p:cNvPr id="38916" name="Picture 4" descr="head and neck cadav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2447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Valves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Lips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Closure builds intraoral pressure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Velum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Seals nasopharynx from foreign matter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Tongue dorsum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Seals oral cavity from pharyngeal reflux during swallow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False vocal folds (vf)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Protects airway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Valves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True vocal folds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Protects airway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Upper esophageal sphincter (UES) a.k.a. pharynoesophageal (PES) or cricopharyngeus (CP)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Relaxes for bolus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Closes to avoid regurgitation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Lower esophageal sphincter (LES)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Relaxes for bolus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Closes to avoid reflux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40964" name="Picture 5" descr="thmb_4724673eec60banatomy-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609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876800" y="16764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Comic Sans MS" pitchFamily="66" charset="0"/>
              </a:rPr>
              <a:t>Cricopharyngeal achalasia (abnormal)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6599238"/>
            <a:ext cx="7239000" cy="258762"/>
          </a:xfrm>
        </p:spPr>
        <p:txBody>
          <a:bodyPr/>
          <a:lstStyle/>
          <a:p>
            <a:pPr marL="273050" indent="-273050" algn="ctr" eaLnBrk="1" hangingPunct="1">
              <a:buClr>
                <a:srgbClr val="B58B80"/>
              </a:buClr>
              <a:buFontTx/>
              <a:buNone/>
            </a:pPr>
            <a:r>
              <a:rPr lang="en-US" sz="900"/>
              <a:t>http://www.radiologyassistant.nl/images/thmb_44297df2c4541oral1+2.jpg</a:t>
            </a:r>
          </a:p>
        </p:txBody>
      </p:sp>
      <p:pic>
        <p:nvPicPr>
          <p:cNvPr id="11268" name="Picture 3" descr="IMG_2852.jpg"/>
          <p:cNvPicPr>
            <a:picLocks noChangeAspect="1"/>
          </p:cNvPicPr>
          <p:nvPr/>
        </p:nvPicPr>
        <p:blipFill>
          <a:blip r:embed="rId2"/>
          <a:srcRect t="13333" r="27406"/>
          <a:stretch>
            <a:fillRect/>
          </a:stretch>
        </p:blipFill>
        <p:spPr bwMode="auto">
          <a:xfrm>
            <a:off x="381000" y="1981200"/>
            <a:ext cx="25844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4" descr="IMG_2855.jpg"/>
          <p:cNvPicPr>
            <a:picLocks noChangeAspect="1"/>
          </p:cNvPicPr>
          <p:nvPr/>
        </p:nvPicPr>
        <p:blipFill>
          <a:blip r:embed="rId3"/>
          <a:srcRect r="26666"/>
          <a:stretch>
            <a:fillRect/>
          </a:stretch>
        </p:blipFill>
        <p:spPr bwMode="auto">
          <a:xfrm>
            <a:off x="3657600" y="1981200"/>
            <a:ext cx="2278063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2" descr="http://www.radiologyassistant.nl/images/thmb_44297df2c4541oral1+2.jpg"/>
          <p:cNvPicPr>
            <a:picLocks noChangeAspect="1" noChangeArrowheads="1"/>
          </p:cNvPicPr>
          <p:nvPr/>
        </p:nvPicPr>
        <p:blipFill>
          <a:blip r:embed="rId4"/>
          <a:srcRect r="49321"/>
          <a:stretch>
            <a:fillRect/>
          </a:stretch>
        </p:blipFill>
        <p:spPr bwMode="auto">
          <a:xfrm>
            <a:off x="6705600" y="1981200"/>
            <a:ext cx="219233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0" y="47244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latin typeface="Comic Sans MS" pitchFamily="66" charset="0"/>
                <a:cs typeface="Arial" charset="0"/>
              </a:rPr>
              <a:t>Food enters mouth 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Comic Sans MS" pitchFamily="66" charset="0"/>
                <a:cs typeface="Arial" charset="0"/>
              </a:rPr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Comic Sans MS" pitchFamily="66" charset="0"/>
                <a:cs typeface="Arial" charset="0"/>
              </a:rPr>
              <a:t>	     			Lip closure				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Comic Sans MS" pitchFamily="66" charset="0"/>
                <a:cs typeface="Arial" charset="0"/>
              </a:rPr>
              <a:t>						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Comic Sans MS" pitchFamily="66" charset="0"/>
                <a:cs typeface="Arial" charset="0"/>
              </a:rPr>
              <a:t>						    Tongue gathers bolus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286501" y="4838700"/>
            <a:ext cx="2971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467894" y="4456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62794" y="4266406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524000" y="547688"/>
            <a:ext cx="5024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sz="4400" dirty="0">
                <a:solidFill>
                  <a:srgbClr val="7030A0"/>
                </a:solidFill>
                <a:latin typeface="Comic Sans MS" pitchFamily="66" charset="0"/>
              </a:rPr>
              <a:t>Oral observations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of UES opening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/>
              <a:t>Mechanical traction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/>
              <a:t>Posterior tongue retraction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/>
              <a:t>Hyoid bone elevation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/>
              <a:t>Hyoid bone elevates the thyroid and cricoid cartilages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1524000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Bolus</a:t>
            </a:r>
          </a:p>
          <a:p>
            <a:pPr eaLnBrk="1" hangingPunct="1">
              <a:buFontTx/>
              <a:buNone/>
            </a:pPr>
            <a:r>
              <a:rPr lang="en-US"/>
              <a:t>Driving</a:t>
            </a:r>
          </a:p>
          <a:p>
            <a:pPr eaLnBrk="1" hangingPunct="1">
              <a:buFontTx/>
              <a:buNone/>
            </a:pPr>
            <a:r>
              <a:rPr lang="en-US"/>
              <a:t>force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172200" y="1600200"/>
            <a:ext cx="22860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/>
            <a:r>
              <a:rPr lang="en-US">
                <a:latin typeface="Comic Sans MS" pitchFamily="66" charset="0"/>
              </a:rPr>
              <a:t>Brainstem</a:t>
            </a:r>
          </a:p>
          <a:p>
            <a:pPr marL="533400" indent="-533400"/>
            <a:r>
              <a:rPr lang="en-US">
                <a:latin typeface="Comic Sans MS" pitchFamily="66" charset="0"/>
              </a:rPr>
              <a:t>disinhibition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Mechanisms of airway protection during swallowing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Airway closure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True and false vocal folds adduct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Laryngeal aditus narrows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Laryngeal elevation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Larynx raises and tilts under base of tongue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Tongue base retraction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Posterior tongue action deflects bolus away from airway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Mechanisms of airway protection during swallowing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/>
              <a:t>3.  Epiglottis inverts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Rising larynx and thyroepiglottic ligament contraction allows epiglottis to fold over the laryngeal aditus</a:t>
            </a:r>
          </a:p>
          <a:p>
            <a:pPr marL="609600" indent="-609600" eaLnBrk="1" hangingPunct="1">
              <a:buFontTx/>
              <a:buNone/>
            </a:pPr>
            <a:r>
              <a:rPr lang="en-US"/>
              <a:t>4.  Vallecular spaces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Bolus divided and channeled around airway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Valves create a series of positive and negative pressures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7030A0"/>
                </a:solidFill>
              </a:rPr>
              <a:t>Pharyngeal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Tongue base &amp; pharyngeal constrictors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(+) pressure on bolus as it flows into (-) pressure in pharynx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(-) pressure aids in UES opening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7030A0"/>
                </a:solidFill>
              </a:rPr>
              <a:t>Esophageal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Peristalsis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applies (+) pressure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Esophagus is a (-) pressure structure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The bolus is both pressed down by peristalsis and sucked down via (-) pressure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Respiration and Swallowing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Apneic period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Airway closure period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No respiration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Duration increases as bolus volume increases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75% of normal swallows begin with exhalation and typically followed by continued exhalation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Dysphagic pts more likely interrupt inhalation to swallow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Variations in Normal Swallow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Volume effects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Larger bolus volumes preceded by inhalation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Small bolus (5 ml)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Oral phase followed by pharyngeal phase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Large bolus (10-20 ml)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Simultaneous oral and pharyngeal phases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Needed to safely clear bolus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Tongue base and pharyngeal wall movement occurs later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Increase in viscosity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Pressure of tongue and pharyngeal walls increase</a:t>
            </a:r>
          </a:p>
          <a:p>
            <a:pPr eaLnBrk="1" hangingPunct="1"/>
            <a:r>
              <a:rPr lang="en-US"/>
              <a:t>Valve functions increase in duration</a:t>
            </a:r>
          </a:p>
          <a:p>
            <a:pPr lvl="1" eaLnBrk="1" hangingPunct="1"/>
            <a:r>
              <a:rPr lang="en-US"/>
              <a:t>Velar closure</a:t>
            </a:r>
          </a:p>
          <a:p>
            <a:pPr lvl="1" eaLnBrk="1" hangingPunct="1"/>
            <a:r>
              <a:rPr lang="en-US"/>
              <a:t>Laryngeal closure</a:t>
            </a:r>
          </a:p>
          <a:p>
            <a:pPr lvl="1" eaLnBrk="1" hangingPunct="1"/>
            <a:r>
              <a:rPr lang="en-US"/>
              <a:t>UES opening</a:t>
            </a:r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Swallow Review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All normal swallows include</a:t>
            </a:r>
          </a:p>
          <a:p>
            <a:pPr lvl="1" eaLnBrk="1" hangingPunct="1"/>
            <a:r>
              <a:rPr lang="en-US"/>
              <a:t>Oral propulsion of the bolus into the pharynx</a:t>
            </a:r>
          </a:p>
          <a:p>
            <a:pPr lvl="1" eaLnBrk="1" hangingPunct="1"/>
            <a:r>
              <a:rPr lang="en-US"/>
              <a:t>Airway closure</a:t>
            </a:r>
          </a:p>
          <a:p>
            <a:pPr lvl="1" eaLnBrk="1" hangingPunct="1"/>
            <a:r>
              <a:rPr lang="en-US"/>
              <a:t>PES/</a:t>
            </a:r>
            <a:r>
              <a:rPr lang="en-US">
                <a:solidFill>
                  <a:srgbClr val="7030A0"/>
                </a:solidFill>
              </a:rPr>
              <a:t>UES</a:t>
            </a:r>
            <a:r>
              <a:rPr lang="en-US"/>
              <a:t> opening</a:t>
            </a:r>
          </a:p>
          <a:p>
            <a:pPr lvl="1" eaLnBrk="1" hangingPunct="1"/>
            <a:r>
              <a:rPr lang="en-US"/>
              <a:t>Tongue base-pharyngeal wall propulsion to move bolus from pharynx into the esophagus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Oral/preparatory</a:t>
            </a: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stage description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Preparation of food boluses in the oral cavity</a:t>
            </a:r>
          </a:p>
          <a:p>
            <a:pPr eaLnBrk="1" hangingPunct="1"/>
            <a:r>
              <a:rPr lang="en-US" sz="2800" dirty="0"/>
              <a:t>Ends when the bolus is gathered into a cohesive unit</a:t>
            </a:r>
          </a:p>
          <a:p>
            <a:pPr eaLnBrk="1" hangingPunct="1"/>
            <a:r>
              <a:rPr lang="en-US" sz="2800" dirty="0"/>
              <a:t>Before the swallowing response</a:t>
            </a:r>
          </a:p>
          <a:p>
            <a:pPr eaLnBrk="1" hangingPunct="1"/>
            <a:r>
              <a:rPr lang="en-US" sz="2800" dirty="0"/>
              <a:t>Tongue moves bolus </a:t>
            </a:r>
            <a:r>
              <a:rPr lang="en-US" sz="2800" u="sng" dirty="0"/>
              <a:t>laterally</a:t>
            </a:r>
          </a:p>
          <a:p>
            <a:pPr eaLnBrk="1" hangingPunct="1"/>
            <a:r>
              <a:rPr lang="en-US" sz="2800" dirty="0"/>
              <a:t>Chewing (first stage of deglutition) reduces bolus size</a:t>
            </a:r>
          </a:p>
          <a:p>
            <a:pPr eaLnBrk="1" hangingPunct="1"/>
            <a:r>
              <a:rPr lang="en-US" sz="2800" dirty="0"/>
              <a:t>Tongue dorsum elevation prevents liquid and solids from prematurely entering the airway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Oral/preparatory stage muscles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Paired muscles used in chewing</a:t>
            </a:r>
          </a:p>
          <a:p>
            <a:pPr eaLnBrk="1" hangingPunct="1"/>
            <a:r>
              <a:rPr lang="en-US"/>
              <a:t>Temporalis -CN V (trigeminal)</a:t>
            </a:r>
          </a:p>
          <a:p>
            <a:pPr eaLnBrk="1" hangingPunct="1"/>
            <a:r>
              <a:rPr lang="en-US"/>
              <a:t>Masseter -CN V (trigeminal)</a:t>
            </a:r>
          </a:p>
          <a:p>
            <a:pPr eaLnBrk="1" hangingPunct="1"/>
            <a:r>
              <a:rPr lang="en-US"/>
              <a:t>Buccinator -CN V (trigeminal)</a:t>
            </a:r>
          </a:p>
          <a:p>
            <a:pPr eaLnBrk="1" hangingPunct="1"/>
            <a:r>
              <a:rPr lang="en-US"/>
              <a:t>Pterygoid -CN V (trigeminal)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7030A0"/>
                </a:solidFill>
              </a:rPr>
              <a:t>Oral/preparatory stage </a:t>
            </a:r>
            <a:r>
              <a:rPr lang="en-US" sz="4000" dirty="0"/>
              <a:t>soft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Lips</a:t>
            </a:r>
          </a:p>
          <a:p>
            <a:pPr eaLnBrk="1" hangingPunct="1"/>
            <a:r>
              <a:rPr lang="en-US"/>
              <a:t>Tongue</a:t>
            </a:r>
          </a:p>
          <a:p>
            <a:pPr eaLnBrk="1" hangingPunct="1"/>
            <a:r>
              <a:rPr lang="en-US"/>
              <a:t>Cheeks</a:t>
            </a:r>
          </a:p>
          <a:p>
            <a:pPr lvl="1" eaLnBrk="1" hangingPunct="1"/>
            <a:r>
              <a:rPr lang="en-US"/>
              <a:t>Sulci</a:t>
            </a:r>
          </a:p>
          <a:p>
            <a:pPr eaLnBrk="1" hangingPunct="1"/>
            <a:r>
              <a:rPr lang="en-US"/>
              <a:t>Salivary glands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Tongue</a:t>
            </a:r>
          </a:p>
        </p:txBody>
      </p:sp>
      <p:pic>
        <p:nvPicPr>
          <p:cNvPr id="9219" name="Picture 4" descr="estudio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8003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37338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Tip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Blade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Dorsum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Root or base of tongue (BOT)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Median groove  or central groove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Comic Sans MS" pitchFamily="66" charset="0"/>
              </a:rPr>
              <a:t>Papillae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Salivary glands</a:t>
            </a:r>
          </a:p>
        </p:txBody>
      </p:sp>
      <p:pic>
        <p:nvPicPr>
          <p:cNvPr id="10243" name="Picture 3" descr="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178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715000" y="5638800"/>
            <a:ext cx="3019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/>
              <a:t>http://www.entnet.org/healthinfo/throat/salivary.cfm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4343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Parotid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Serous fluid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Thinner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More watery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Submandibular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Mostly serous fluid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Some mucus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Sublingual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Mostly mucus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omic Sans MS" pitchFamily="66" charset="0"/>
              </a:rPr>
              <a:t>Some serous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1676</Words>
  <Application>Microsoft Macintosh PowerPoint</Application>
  <PresentationFormat>On-screen Show (4:3)</PresentationFormat>
  <Paragraphs>320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Comic Sans MS</vt:lpstr>
      <vt:lpstr>Wingdings 2</vt:lpstr>
      <vt:lpstr>Default Design</vt:lpstr>
      <vt:lpstr>The Normal Swallow</vt:lpstr>
      <vt:lpstr>3 Stages or phases of swallowing</vt:lpstr>
      <vt:lpstr>MBSImp (Martin-Harris et al. 2008, 2010)</vt:lpstr>
      <vt:lpstr>PowerPoint Presentation</vt:lpstr>
      <vt:lpstr>Oral/preparatory stage description</vt:lpstr>
      <vt:lpstr>Oral/preparatory stage muscles</vt:lpstr>
      <vt:lpstr>Oral/preparatory stage soft tissue</vt:lpstr>
      <vt:lpstr>Tongue</vt:lpstr>
      <vt:lpstr>Salivary glands</vt:lpstr>
      <vt:lpstr>Parotid gland tumor Parotid gland produces serous fluid</vt:lpstr>
      <vt:lpstr>Function of saliva</vt:lpstr>
      <vt:lpstr>Oral/preparatory stage nerves</vt:lpstr>
      <vt:lpstr>Oral/preparatory stage  central control</vt:lpstr>
      <vt:lpstr>PowerPoint Presentation</vt:lpstr>
      <vt:lpstr>Oral stage description</vt:lpstr>
      <vt:lpstr>Oral stage nerves &amp; muscles</vt:lpstr>
      <vt:lpstr>PowerPoint Presentation</vt:lpstr>
      <vt:lpstr>Oral stage nerves &amp; muscles</vt:lpstr>
      <vt:lpstr>PowerPoint Presentation</vt:lpstr>
      <vt:lpstr>Oral stage nerves &amp; muscles</vt:lpstr>
      <vt:lpstr>Oral stage nerves &amp; muscles</vt:lpstr>
      <vt:lpstr>PowerPoint Presentation</vt:lpstr>
      <vt:lpstr>Pharyngeal stage description</vt:lpstr>
      <vt:lpstr>Pharyngeal stage  nerves &amp; muscles</vt:lpstr>
      <vt:lpstr>Pharyngeal stage  nerves &amp; muscles</vt:lpstr>
      <vt:lpstr>Pharyngeal stage  nerves &amp; muscles</vt:lpstr>
      <vt:lpstr>Inferior constrictor muscle</vt:lpstr>
      <vt:lpstr>Esophageal stage</vt:lpstr>
      <vt:lpstr>Esophageal description</vt:lpstr>
      <vt:lpstr>Esophageal stage description</vt:lpstr>
      <vt:lpstr>Esophageal stage nerves and muscles</vt:lpstr>
      <vt:lpstr>Normal swallow</vt:lpstr>
      <vt:lpstr>Central control of swallow</vt:lpstr>
      <vt:lpstr>Central control of swallow</vt:lpstr>
      <vt:lpstr>Central control of swallow</vt:lpstr>
      <vt:lpstr>Rapid transfer of the bolus in a normal swallow</vt:lpstr>
      <vt:lpstr>Creating zones of high and low pressure</vt:lpstr>
      <vt:lpstr>Valves</vt:lpstr>
      <vt:lpstr>Valves</vt:lpstr>
      <vt:lpstr>Mechanism of UES opening</vt:lpstr>
      <vt:lpstr>Mechanisms of airway protection during swallowing</vt:lpstr>
      <vt:lpstr>Mechanisms of airway protection during swallowing</vt:lpstr>
      <vt:lpstr>Valves create a series of positive and negative pressures</vt:lpstr>
      <vt:lpstr>Respiration and Swallowing</vt:lpstr>
      <vt:lpstr>Apneic period</vt:lpstr>
      <vt:lpstr>Variations in Normal Swallow</vt:lpstr>
      <vt:lpstr>Volume effects</vt:lpstr>
      <vt:lpstr>Increase in viscosity</vt:lpstr>
      <vt:lpstr>Swallow Review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glands</dc:title>
  <dc:creator>Nancy Potter</dc:creator>
  <cp:lastModifiedBy>kelsey.adrian27@gmail.com</cp:lastModifiedBy>
  <cp:revision>74</cp:revision>
  <dcterms:created xsi:type="dcterms:W3CDTF">2005-09-09T18:52:27Z</dcterms:created>
  <dcterms:modified xsi:type="dcterms:W3CDTF">2020-01-20T08:40:27Z</dcterms:modified>
</cp:coreProperties>
</file>