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7" r:id="rId2"/>
    <p:sldId id="263" r:id="rId3"/>
    <p:sldId id="261" r:id="rId4"/>
    <p:sldId id="256" r:id="rId5"/>
    <p:sldId id="265" r:id="rId6"/>
    <p:sldId id="264" r:id="rId7"/>
    <p:sldId id="266" r:id="rId8"/>
    <p:sldId id="267" r:id="rId9"/>
    <p:sldId id="268" r:id="rId10"/>
    <p:sldId id="280" r:id="rId11"/>
    <p:sldId id="269" r:id="rId12"/>
    <p:sldId id="270" r:id="rId13"/>
    <p:sldId id="271" r:id="rId14"/>
    <p:sldId id="278" r:id="rId15"/>
    <p:sldId id="279" r:id="rId16"/>
    <p:sldId id="273" r:id="rId17"/>
    <p:sldId id="272" r:id="rId18"/>
    <p:sldId id="274" r:id="rId19"/>
    <p:sldId id="275" r:id="rId20"/>
    <p:sldId id="276" r:id="rId21"/>
    <p:sldId id="286" r:id="rId22"/>
    <p:sldId id="281" r:id="rId23"/>
    <p:sldId id="285" r:id="rId24"/>
    <p:sldId id="282" r:id="rId25"/>
    <p:sldId id="283" r:id="rId26"/>
    <p:sldId id="284" r:id="rId27"/>
    <p:sldId id="28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A66"/>
    <a:srgbClr val="5F1CE4"/>
    <a:srgbClr val="A43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B682-1EE8-44E2-86F5-F51BD086A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8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A8F5-9D5B-4C44-9FC5-8F085A440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2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8678-0DD7-4018-BB17-30445E8F3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271EF-EA71-4AAF-8BEA-89C165BB3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9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E5B1-CBE6-45D6-ADB9-1384D21D9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C8D5-36E2-4646-9707-DEDBA55C0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389-7A79-4001-8234-B44067CB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41A4E-9B4A-4A47-8567-EDCDF0E58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1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EA81-2496-4A6F-89CC-32ED0C57C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D3831-E329-4638-96B8-C47EA5D2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0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A4EB-5CD7-4389-B277-36F43DDDB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4A094A7-3FBD-4E07-9655-EA9E4B0E4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676400"/>
            <a:ext cx="8001000" cy="1360488"/>
          </a:xfrm>
        </p:spPr>
        <p:txBody>
          <a:bodyPr/>
          <a:lstStyle/>
          <a:p>
            <a:pPr eaLnBrk="1" hangingPunct="1"/>
            <a:r>
              <a:rPr lang="en-US" sz="4200"/>
              <a:t>Clinical swallow </a:t>
            </a:r>
            <a:br>
              <a:rPr lang="en-US" sz="4200"/>
            </a:br>
            <a:r>
              <a:rPr lang="en-US" sz="4200"/>
              <a:t>Part II</a:t>
            </a:r>
            <a:br>
              <a:rPr lang="en-US" sz="4200"/>
            </a:br>
            <a:endParaRPr lang="en-US" sz="4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2438400"/>
            <a:ext cx="3314839" cy="370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80000" y="6153212"/>
            <a:ext cx="331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Stephanie Daniels, U of Houston with Doreen Nicholas, EWU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CSE variations based on medical setting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Acute care</a:t>
            </a:r>
          </a:p>
          <a:p>
            <a:pPr lvl="1" eaLnBrk="1" hangingPunct="1"/>
            <a:r>
              <a:rPr lang="en-US"/>
              <a:t>Oral motor assessment</a:t>
            </a:r>
          </a:p>
          <a:p>
            <a:pPr lvl="1" eaLnBrk="1" hangingPunct="1"/>
            <a:r>
              <a:rPr lang="en-US"/>
              <a:t>Whether or not to include food or water swallows is decided pt by pt</a:t>
            </a:r>
          </a:p>
          <a:p>
            <a:pPr eaLnBrk="1" hangingPunct="1"/>
            <a:r>
              <a:rPr lang="en-US"/>
              <a:t>Rehab setting</a:t>
            </a:r>
          </a:p>
          <a:p>
            <a:pPr lvl="1" eaLnBrk="1" hangingPunct="1"/>
            <a:r>
              <a:rPr lang="en-US"/>
              <a:t>Oral motor assessment</a:t>
            </a:r>
          </a:p>
          <a:p>
            <a:pPr lvl="1" eaLnBrk="1" hangingPunct="1"/>
            <a:r>
              <a:rPr lang="en-US"/>
              <a:t>Different consistencies of solids and liquids often attempted if pt is an oral feeder (p.o.)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Equipment for CSE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Flashlight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Tongue depressor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Gloves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Small laryngeal mirror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Emesis basin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Tissue or towel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Gauze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Feeding apparatus (spoon, cup, straw)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Food and liquid of different consistencies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Lemon juice, sugar water, saline </a:t>
            </a:r>
            <a:r>
              <a:rPr lang="en-US" sz="2000"/>
              <a:t>(different bolus tastes)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Challenges of a medical (case) Hx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Dysphagia often is a long-standing disorder</a:t>
            </a:r>
          </a:p>
          <a:p>
            <a:pPr lvl="1" eaLnBrk="1" hangingPunct="1"/>
            <a:r>
              <a:rPr lang="en-US"/>
              <a:t>Pts adept at compensating</a:t>
            </a:r>
          </a:p>
          <a:p>
            <a:pPr eaLnBrk="1" hangingPunct="1"/>
            <a:r>
              <a:rPr lang="en-US"/>
              <a:t>Medical record does not document a clear picture of dysphagia</a:t>
            </a:r>
          </a:p>
          <a:p>
            <a:pPr eaLnBrk="1" hangingPunct="1"/>
            <a:r>
              <a:rPr lang="en-US"/>
              <a:t>Dysphagia is a symptom of other medical disorders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Medical Hx interview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/>
              <a:t>Chief complaint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Pt perception of problem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Character of complaint</a:t>
            </a:r>
          </a:p>
          <a:p>
            <a:pPr marL="990600" lvl="1" indent="-533400" eaLnBrk="1" hangingPunct="1"/>
            <a:r>
              <a:rPr lang="en-US"/>
              <a:t>Food consistency</a:t>
            </a:r>
          </a:p>
          <a:p>
            <a:pPr marL="990600" lvl="1" indent="-533400" eaLnBrk="1" hangingPunct="1"/>
            <a:r>
              <a:rPr lang="en-US"/>
              <a:t>Frequency and timing</a:t>
            </a:r>
          </a:p>
          <a:p>
            <a:pPr marL="990600" lvl="1" indent="-533400" eaLnBrk="1" hangingPunct="1"/>
            <a:r>
              <a:rPr lang="en-US"/>
              <a:t>Pain with swallowing (odynophagia)</a:t>
            </a:r>
          </a:p>
          <a:p>
            <a:pPr marL="990600" lvl="1" indent="-533400" eaLnBrk="1" hangingPunct="1"/>
            <a:r>
              <a:rPr lang="en-US"/>
              <a:t>Globus (lump or feeling of food sticking in throat)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Medical Hx interview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800"/>
              <a:t>Course of complaint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/>
              <a:t>Sudden onset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/>
              <a:t>Slow progression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/>
              <a:t>intermittent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5"/>
            </a:pPr>
            <a:r>
              <a:rPr lang="en-US" sz="2800"/>
              <a:t>Activities of Daily Living (ADL’s)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/>
              <a:t>Independent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/>
              <a:t>Dependent *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2800"/>
              <a:t>Previous Tx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/>
              <a:t>Compliance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/>
              <a:t>Adequate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400"/>
          </a:p>
          <a:p>
            <a:pPr marL="609600" indent="-609600" eaLnBrk="1" hangingPunct="1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Medical Hx interview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buFontTx/>
              <a:buChar char="•"/>
            </a:pPr>
            <a:r>
              <a:rPr lang="en-US"/>
              <a:t>Ask ?s about each stage of swallow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/>
              <a:t>Consider for multiple etiologies 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/>
              <a:t>Surgical Hx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/>
              <a:t>Neurological disease</a:t>
            </a:r>
          </a:p>
          <a:p>
            <a:pPr marL="1371600" lvl="2" indent="-457200" eaLnBrk="1" hangingPunct="1"/>
            <a:r>
              <a:rPr lang="en-US"/>
              <a:t>Greatest number of pts (40%) with dysphagia</a:t>
            </a:r>
          </a:p>
          <a:p>
            <a:pPr marL="1371600" lvl="2" indent="-457200" eaLnBrk="1" hangingPunct="1"/>
            <a:r>
              <a:rPr lang="en-US"/>
              <a:t>Ask about changes in </a:t>
            </a:r>
          </a:p>
          <a:p>
            <a:pPr marL="1752600" lvl="3" indent="-381000" eaLnBrk="1" hangingPunct="1">
              <a:buFontTx/>
              <a:buChar char="•"/>
            </a:pPr>
            <a:r>
              <a:rPr lang="en-US"/>
              <a:t>Motor skills</a:t>
            </a:r>
          </a:p>
          <a:p>
            <a:pPr marL="1752600" lvl="3" indent="-381000" eaLnBrk="1" hangingPunct="1">
              <a:buFontTx/>
              <a:buChar char="•"/>
            </a:pPr>
            <a:r>
              <a:rPr lang="en-US"/>
              <a:t>Speech</a:t>
            </a:r>
          </a:p>
          <a:p>
            <a:pPr marL="1752600" lvl="3" indent="-381000" eaLnBrk="1" hangingPunct="1">
              <a:buFontTx/>
              <a:buChar char="•"/>
            </a:pPr>
            <a:r>
              <a:rPr lang="en-US"/>
              <a:t>Loss of sensation</a:t>
            </a:r>
          </a:p>
          <a:p>
            <a:pPr marL="1752600" lvl="3" indent="-381000" eaLnBrk="1" hangingPunct="1">
              <a:buFontTx/>
              <a:buChar char="•"/>
            </a:pPr>
            <a:r>
              <a:rPr lang="en-US"/>
              <a:t>Coordination</a:t>
            </a:r>
          </a:p>
          <a:p>
            <a:pPr marL="609600" indent="-609600" eaLnBrk="1" hangingPunct="1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risk factors for dysphagia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Side effects of medications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Xerostomia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Stricture 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Bacterial, viral, fungal infections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TB, herpes, AIDS, Guillane-Barre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Toxins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Lead, botox, alcohol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Diabetes mellitus (type II)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Peripheral nerve damage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Esophageal dysmotility 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18436" name="Picture 7" descr="thmb_473c00aec5489ring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6"/>
          <a:stretch>
            <a:fillRect/>
          </a:stretch>
        </p:blipFill>
        <p:spPr bwMode="auto">
          <a:xfrm>
            <a:off x="6477000" y="2057400"/>
            <a:ext cx="19240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4114800" y="2667000"/>
            <a:ext cx="2514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risk factors for dysphagia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Respiratory disease</a:t>
            </a:r>
          </a:p>
          <a:p>
            <a:pPr lvl="1" eaLnBrk="1" hangingPunct="1"/>
            <a:r>
              <a:rPr lang="en-US"/>
              <a:t>COPD (chronic obstructive pulmonary disease)</a:t>
            </a:r>
          </a:p>
          <a:p>
            <a:pPr lvl="1" eaLnBrk="1" hangingPunct="1"/>
            <a:r>
              <a:rPr lang="en-US"/>
              <a:t>Asthma</a:t>
            </a:r>
          </a:p>
          <a:p>
            <a:pPr lvl="2" eaLnBrk="1" hangingPunct="1"/>
            <a:r>
              <a:rPr lang="en-US"/>
              <a:t>Aspiration may mimic asthma</a:t>
            </a:r>
          </a:p>
          <a:p>
            <a:pPr lvl="1" eaLnBrk="1" hangingPunct="1"/>
            <a:r>
              <a:rPr lang="en-US"/>
              <a:t>Hx of pneumonia</a:t>
            </a:r>
          </a:p>
          <a:p>
            <a:pPr lvl="1" eaLnBrk="1" hangingPunct="1"/>
            <a:r>
              <a:rPr lang="en-US"/>
              <a:t>Increased respiration rate during or after eating</a:t>
            </a:r>
          </a:p>
          <a:p>
            <a:pPr lvl="1" eaLnBrk="1" hangingPunct="1"/>
            <a:r>
              <a:rPr lang="en-US"/>
              <a:t>Choking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risk factors for dysphagia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Esophageal disease</a:t>
            </a:r>
          </a:p>
          <a:p>
            <a:pPr lvl="1" eaLnBrk="1" hangingPunct="1"/>
            <a:r>
              <a:rPr lang="en-US"/>
              <a:t>May affect oral and pharyngeal stages</a:t>
            </a:r>
          </a:p>
          <a:p>
            <a:pPr lvl="1" eaLnBrk="1" hangingPunct="1"/>
            <a:r>
              <a:rPr lang="en-US"/>
              <a:t>Prior dilation</a:t>
            </a:r>
          </a:p>
          <a:p>
            <a:pPr lvl="1" eaLnBrk="1" hangingPunct="1"/>
            <a:r>
              <a:rPr lang="en-US"/>
              <a:t>Hiatal hernia</a:t>
            </a:r>
          </a:p>
          <a:p>
            <a:pPr lvl="1" eaLnBrk="1" hangingPunct="1"/>
            <a:r>
              <a:rPr lang="en-US"/>
              <a:t>GI bleed</a:t>
            </a:r>
          </a:p>
          <a:p>
            <a:pPr lvl="1" eaLnBrk="1" hangingPunct="1"/>
            <a:r>
              <a:rPr lang="en-US"/>
              <a:t>	Reflux and regurgitation</a:t>
            </a:r>
          </a:p>
          <a:p>
            <a:pPr lvl="2" eaLnBrk="1" hangingPunct="1"/>
            <a:r>
              <a:rPr lang="en-US"/>
              <a:t>Heartburn, chest pain during or after eating, acid taste, hoarseness, persistent/unexplained cough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  <p:pic>
        <p:nvPicPr>
          <p:cNvPr id="20484" name="Picture 5" descr="47246a3f97f0danatomy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0" r="30374"/>
          <a:stretch>
            <a:fillRect/>
          </a:stretch>
        </p:blipFill>
        <p:spPr bwMode="auto">
          <a:xfrm>
            <a:off x="7543800" y="1676400"/>
            <a:ext cx="1216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6"/>
          <p:cNvSpPr>
            <a:spLocks noChangeShapeType="1"/>
          </p:cNvSpPr>
          <p:nvPr/>
        </p:nvSpPr>
        <p:spPr bwMode="auto">
          <a:xfrm flipV="1">
            <a:off x="5562600" y="3200400"/>
            <a:ext cx="2362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5943600" y="6400800"/>
            <a:ext cx="21891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/>
              <a:t>http://www.radiologyassistant.nl/en/472458f15c55a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8077200" cy="1609725"/>
          </a:xfrm>
        </p:spPr>
        <p:txBody>
          <a:bodyPr/>
          <a:lstStyle/>
          <a:p>
            <a:pPr eaLnBrk="1" hangingPunct="1"/>
            <a:r>
              <a:rPr lang="en-US" sz="4200"/>
              <a:t>Structure-function exam</a:t>
            </a:r>
            <a:br>
              <a:rPr lang="en-US" sz="4200"/>
            </a:br>
            <a:r>
              <a:rPr lang="en-US" sz="3200"/>
              <a:t>(aka oral motor, oral pharyngeal,</a:t>
            </a:r>
            <a:br>
              <a:rPr lang="en-US" sz="3200"/>
            </a:br>
            <a:r>
              <a:rPr lang="en-US" sz="3200"/>
              <a:t>oral peripheral exam, OPE)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Signs and symptoms of dysphagia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3711575" cy="914400"/>
          </a:xfrm>
        </p:spPr>
        <p:txBody>
          <a:bodyPr/>
          <a:lstStyle/>
          <a:p>
            <a:pPr eaLnBrk="1" hangingPunct="1"/>
            <a:r>
              <a:rPr lang="en-US" sz="3800"/>
              <a:t>Oral motor exam form </a:t>
            </a:r>
            <a:r>
              <a:rPr lang="en-US" sz="1100"/>
              <a:t>(Daniels, 1997)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228975" cy="4419600"/>
          </a:xfrm>
        </p:spPr>
        <p:txBody>
          <a:bodyPr/>
          <a:lstStyle/>
          <a:p>
            <a:pPr eaLnBrk="1" hangingPunct="1"/>
            <a:r>
              <a:rPr lang="en-US" dirty="0"/>
              <a:t>Complete this exam on 2 different “</a:t>
            </a:r>
            <a:r>
              <a:rPr lang="en-US" dirty="0" err="1"/>
              <a:t>pts</a:t>
            </a:r>
            <a:r>
              <a:rPr lang="en-US" dirty="0"/>
              <a:t>” one in class &amp; one outside of class</a:t>
            </a:r>
          </a:p>
        </p:txBody>
      </p:sp>
      <p:pic>
        <p:nvPicPr>
          <p:cNvPr id="22532" name="Picture 4" descr="Oral motor exam -Daniels 19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283075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Check gag reflex </a:t>
            </a:r>
            <a:r>
              <a:rPr lang="en-US" sz="2400"/>
              <a:t>(optional)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Use tongue depressor or laryngeal mirror </a:t>
            </a:r>
          </a:p>
          <a:p>
            <a:pPr lvl="1" eaLnBrk="1" hangingPunct="1"/>
            <a:r>
              <a:rPr lang="en-US" sz="2400"/>
              <a:t>Posterior tongue (dorsum)</a:t>
            </a:r>
          </a:p>
          <a:p>
            <a:pPr lvl="1" eaLnBrk="1" hangingPunct="1"/>
            <a:r>
              <a:rPr lang="en-US" sz="2400"/>
              <a:t>Velum</a:t>
            </a:r>
          </a:p>
          <a:p>
            <a:pPr lvl="1" eaLnBrk="1" hangingPunct="1"/>
            <a:r>
              <a:rPr lang="en-US" sz="2400"/>
              <a:t>Faucial pillars</a:t>
            </a:r>
          </a:p>
          <a:p>
            <a:pPr lvl="1" eaLnBrk="1" hangingPunct="1"/>
            <a:r>
              <a:rPr lang="en-US" sz="2400"/>
              <a:t>Posterior pharyngeal wall </a:t>
            </a:r>
          </a:p>
          <a:p>
            <a:pPr eaLnBrk="1" hangingPunct="1"/>
            <a:r>
              <a:rPr lang="en-US" sz="2800"/>
              <a:t>Gag reflex </a:t>
            </a:r>
          </a:p>
          <a:p>
            <a:pPr lvl="1" eaLnBrk="1" hangingPunct="1"/>
            <a:r>
              <a:rPr lang="en-US" sz="2400"/>
              <a:t>an indication of airway protection</a:t>
            </a:r>
          </a:p>
          <a:p>
            <a:pPr lvl="1" eaLnBrk="1" hangingPunct="1"/>
            <a:r>
              <a:rPr lang="en-US" sz="2400"/>
              <a:t>Clinically significant if absent on one side but not the other</a:t>
            </a:r>
          </a:p>
          <a:p>
            <a:pPr lvl="1" eaLnBrk="1" hangingPunct="1"/>
            <a:r>
              <a:rPr lang="en-US" sz="2400"/>
              <a:t>NOT an indication of intact swallow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When liquid or solids are incorporated into a CSE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Place hand in “dysphagia hand shake” position</a:t>
            </a:r>
          </a:p>
          <a:p>
            <a:pPr eaLnBrk="1" hangingPunct="1"/>
            <a:r>
              <a:rPr lang="en-US" sz="2800"/>
              <a:t>Initiation of tongue movement-initiation of hyoid laryngeal elevation &lt;1 sec.</a:t>
            </a:r>
          </a:p>
          <a:p>
            <a:pPr eaLnBrk="1" hangingPunct="1"/>
            <a:r>
              <a:rPr lang="en-US" sz="2800"/>
              <a:t>Phonate “ah” immediately after swallow</a:t>
            </a:r>
          </a:p>
          <a:p>
            <a:pPr lvl="1" eaLnBrk="1" hangingPunct="1"/>
            <a:r>
              <a:rPr lang="en-US" sz="2400"/>
              <a:t>Check for wet voice quality</a:t>
            </a:r>
          </a:p>
          <a:p>
            <a:pPr eaLnBrk="1" hangingPunct="1"/>
            <a:r>
              <a:rPr lang="en-US" sz="2800"/>
              <a:t>If wet-swallow additional times </a:t>
            </a:r>
          </a:p>
          <a:p>
            <a:pPr lvl="1" eaLnBrk="1" hangingPunct="1"/>
            <a:r>
              <a:rPr lang="en-US" sz="2400"/>
              <a:t>Check for wet voice quality</a:t>
            </a:r>
          </a:p>
          <a:p>
            <a:pPr eaLnBrk="1" hangingPunct="1"/>
            <a:r>
              <a:rPr lang="en-US" sz="2800"/>
              <a:t>If wet-pant several times to clear residual</a:t>
            </a:r>
          </a:p>
          <a:p>
            <a:pPr lvl="1" eaLnBrk="1" hangingPunct="1"/>
            <a:r>
              <a:rPr lang="en-US" sz="2400"/>
              <a:t>Check for wet voice quality</a:t>
            </a:r>
          </a:p>
          <a:p>
            <a:pPr lvl="1" eaLnBrk="1" hangingPunct="1"/>
            <a:endParaRPr 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5" t="11320" r="41278" b="43645"/>
          <a:stretch>
            <a:fillRect/>
          </a:stretch>
        </p:blipFill>
        <p:spPr bwMode="auto">
          <a:xfrm>
            <a:off x="4343400" y="381000"/>
            <a:ext cx="480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4419600" cy="1143000"/>
          </a:xfrm>
        </p:spPr>
        <p:txBody>
          <a:bodyPr/>
          <a:lstStyle/>
          <a:p>
            <a:pPr eaLnBrk="1" hangingPunct="1"/>
            <a:r>
              <a:rPr lang="en-US" sz="3400"/>
              <a:t>Bedside or clinical swallow study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2438400" y="4495800"/>
            <a:ext cx="3733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124200" y="2819400"/>
            <a:ext cx="2514600" cy="1905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2209800" y="3810000"/>
            <a:ext cx="4038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2514600" y="5638800"/>
            <a:ext cx="3657600" cy="15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75260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81000" y="2514600"/>
            <a:ext cx="4343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CC0000"/>
                </a:solidFill>
                <a:latin typeface="Comic Sans MS" pitchFamily="66" charset="0"/>
              </a:rPr>
              <a:t>Pointer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66" charset="0"/>
              </a:rPr>
              <a:t>underside of chin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chemeClr val="accent2"/>
                </a:solidFill>
                <a:latin typeface="Comic Sans MS" pitchFamily="66" charset="0"/>
              </a:rPr>
              <a:t>Tall man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66" charset="0"/>
              </a:rPr>
              <a:t>hyoid bone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latin typeface="Comic Sans MS" pitchFamily="66" charset="0"/>
              </a:rPr>
              <a:t>Ring man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66" charset="0"/>
              </a:rPr>
              <a:t>laryngeal notch (top of larynx or Adam’s apple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chemeClr val="folHlink"/>
                </a:solidFill>
                <a:latin typeface="Comic Sans MS" pitchFamily="66" charset="0"/>
              </a:rPr>
              <a:t>Pinky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66" charset="0"/>
              </a:rPr>
              <a:t>bottom of larynx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4" grpId="0" animBg="1"/>
      <p:bldP spid="37895" grpId="0" animBg="1"/>
      <p:bldP spid="3789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Residual terminology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buClr>
                <a:schemeClr val="hlink"/>
              </a:buClr>
              <a:buSzPct val="80000"/>
            </a:pPr>
            <a:r>
              <a:rPr lang="en-US"/>
              <a:t>Residual/Residue</a:t>
            </a:r>
          </a:p>
          <a:p>
            <a:pPr marL="742950" lvl="2" indent="-342900" eaLnBrk="1" hangingPunct="1">
              <a:buClr>
                <a:schemeClr val="hlink"/>
              </a:buClr>
              <a:buSzPct val="80000"/>
            </a:pPr>
            <a:r>
              <a:rPr lang="en-US"/>
              <a:t>Solids/liquids in oral sulci after swallow</a:t>
            </a:r>
          </a:p>
          <a:p>
            <a:pPr marL="1200150" lvl="3" indent="-342900" eaLnBrk="1" hangingPunct="1">
              <a:buSzPct val="80000"/>
            </a:pPr>
            <a:r>
              <a:rPr lang="en-US"/>
              <a:t>Formerly referred to as </a:t>
            </a:r>
            <a:r>
              <a:rPr lang="en-US" i="1"/>
              <a:t>pocketing</a:t>
            </a:r>
          </a:p>
          <a:p>
            <a:pPr marL="742950" lvl="2" indent="-342900" eaLnBrk="1" hangingPunct="1">
              <a:buClr>
                <a:schemeClr val="hlink"/>
              </a:buClr>
              <a:buSzPct val="80000"/>
            </a:pPr>
            <a:r>
              <a:rPr lang="en-US"/>
              <a:t>Solids/liquids in valleculae or pyriform sinuses</a:t>
            </a:r>
          </a:p>
          <a:p>
            <a:pPr marL="1200150" lvl="3" indent="-342900" eaLnBrk="1" hangingPunct="1">
              <a:buSzPct val="80000"/>
            </a:pPr>
            <a:r>
              <a:rPr lang="en-US"/>
              <a:t>Formerly referred to as </a:t>
            </a:r>
            <a:r>
              <a:rPr lang="en-US" i="1"/>
              <a:t>pooling</a:t>
            </a:r>
          </a:p>
          <a:p>
            <a:pPr marL="742950" lvl="2" indent="-342900" eaLnBrk="1" hangingPunct="1">
              <a:buSzPct val="80000"/>
            </a:pPr>
            <a:r>
              <a:rPr lang="en-US"/>
              <a:t>Coating of solids/liquids on tongue base (BOT) or posterior pharyngeal wall (PPW)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Check for residual in sinuses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Turning head may squeeze residual from sinuses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 the valeculae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Lift chin up and hold for 3 sec.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Check for wet voice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 the pyriforms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Turn chin to right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Check for wet voice quality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Turn chin to left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Check for wet voice quality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Aspiration indicators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Wet voice</a:t>
            </a:r>
          </a:p>
          <a:p>
            <a:pPr eaLnBrk="1" hangingPunct="1"/>
            <a:r>
              <a:rPr lang="en-US"/>
              <a:t>Cough</a:t>
            </a:r>
          </a:p>
          <a:p>
            <a:pPr eaLnBrk="1" hangingPunct="1"/>
            <a:r>
              <a:rPr lang="en-US"/>
              <a:t>Throat clear</a:t>
            </a:r>
          </a:p>
          <a:p>
            <a:pPr eaLnBrk="1" hangingPunct="1"/>
            <a:r>
              <a:rPr lang="en-US"/>
              <a:t>Expectorates material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Remember: 50-60% of patients who aspirate are silent aspirators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IMG5527"/>
          <p:cNvPicPr>
            <a:picLocks noChangeAspect="1" noChangeArrowheads="1"/>
          </p:cNvPicPr>
          <p:nvPr/>
        </p:nvPicPr>
        <p:blipFill>
          <a:blip r:embed="rId2"/>
          <a:srcRect l="35184" t="22946" r="35202" b="38562"/>
          <a:stretch>
            <a:fillRect/>
          </a:stretch>
        </p:blipFill>
        <p:spPr bwMode="auto">
          <a:xfrm>
            <a:off x="990600" y="4267200"/>
            <a:ext cx="2514600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CIMG5528"/>
          <p:cNvPicPr>
            <a:picLocks noChangeAspect="1" noChangeArrowheads="1"/>
          </p:cNvPicPr>
          <p:nvPr/>
        </p:nvPicPr>
        <p:blipFill>
          <a:blip r:embed="rId3"/>
          <a:srcRect l="34399" t="21333" r="33600" b="37067"/>
          <a:stretch>
            <a:fillRect/>
          </a:stretch>
        </p:blipFill>
        <p:spPr bwMode="auto">
          <a:xfrm>
            <a:off x="990600" y="1503363"/>
            <a:ext cx="2514600" cy="245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CIMG5529"/>
          <p:cNvPicPr>
            <a:picLocks noChangeAspect="1" noChangeArrowheads="1"/>
          </p:cNvPicPr>
          <p:nvPr/>
        </p:nvPicPr>
        <p:blipFill>
          <a:blip r:embed="rId4"/>
          <a:srcRect l="34328" t="22388" r="36568" b="38806"/>
          <a:stretch>
            <a:fillRect/>
          </a:stretch>
        </p:blipFill>
        <p:spPr bwMode="auto">
          <a:xfrm>
            <a:off x="5105400" y="42672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CIMG5533"/>
          <p:cNvPicPr>
            <a:picLocks noChangeAspect="1" noChangeArrowheads="1"/>
          </p:cNvPicPr>
          <p:nvPr/>
        </p:nvPicPr>
        <p:blipFill>
          <a:blip r:embed="rId5"/>
          <a:srcRect l="34460" t="31531" r="37837" b="32433"/>
          <a:stretch>
            <a:fillRect/>
          </a:stretch>
        </p:blipFill>
        <p:spPr bwMode="auto">
          <a:xfrm>
            <a:off x="5029200" y="1509713"/>
            <a:ext cx="2590800" cy="252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09600" y="4191000"/>
            <a:ext cx="3581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Increases vocal fold closure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Narrows airway entrance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Maximizes undamaged side of pharynx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 sz="2800"/>
              <a:t>Compensatory Strategies: Postural Techniques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2570163"/>
            <a:ext cx="3382963" cy="1817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Uses gravity to clear the oral cavity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Minimizes drooling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648200" y="1676400"/>
            <a:ext cx="3581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Narrows airway entrance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Pushes tongue base towards pharyngeal wall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Increases airway protection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648200" y="4267200"/>
            <a:ext cx="3581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Maximizes muscles and posterior wall peristalsis on good side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295400" y="6338888"/>
            <a:ext cx="1925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Head Back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486400" y="6338888"/>
            <a:ext cx="178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Chin Tuck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295400" y="3505200"/>
            <a:ext cx="186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Head Turn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5562600" y="3505200"/>
            <a:ext cx="160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Head Tilt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0" grpId="1"/>
      <p:bldP spid="57352" grpId="0" build="p"/>
      <p:bldP spid="57352" grpId="1" build="p"/>
      <p:bldP spid="57353" grpId="0"/>
      <p:bldP spid="57354" grpId="0"/>
      <p:bldP spid="57354" grpId="1"/>
      <p:bldP spid="57356" grpId="0"/>
      <p:bldP spid="57356" grpId="1"/>
      <p:bldP spid="57357" grpId="0"/>
      <p:bldP spid="57357" grpId="1"/>
      <p:bldP spid="57358" grpId="0"/>
      <p:bldP spid="573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Swallow Maneuvers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Effortful swallow </a:t>
            </a:r>
            <a:r>
              <a:rPr lang="en-US" dirty="0"/>
              <a:t>– squeeze all muscles and swallow		Increases posterior movement of BOT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Supraglottic</a:t>
            </a:r>
            <a:r>
              <a:rPr lang="en-US" dirty="0"/>
              <a:t> – hold breath					Closes airway before and during swallow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Supersupraglottic</a:t>
            </a:r>
            <a:r>
              <a:rPr lang="en-US" dirty="0"/>
              <a:t> – hold breath + bear down/squeeze		Closes airway before and during swallow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Mendelsohn</a:t>
            </a:r>
            <a:r>
              <a:rPr lang="en-US" dirty="0"/>
              <a:t> – hold larynx </a:t>
            </a:r>
            <a:r>
              <a:rPr lang="en-US"/>
              <a:t>up 3-5 </a:t>
            </a:r>
            <a:r>
              <a:rPr lang="en-US" dirty="0"/>
              <a:t>seconds </a:t>
            </a:r>
            <a:r>
              <a:rPr lang="en-US"/>
              <a:t>after swallow</a:t>
            </a:r>
            <a:r>
              <a:rPr lang="en-US" dirty="0"/>
              <a:t>	Helps keep UES open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Tongue hold exercise (Masako) </a:t>
            </a:r>
            <a:r>
              <a:rPr lang="en-US" dirty="0"/>
              <a:t>– use sterile gauze or </a:t>
            </a:r>
            <a:r>
              <a:rPr lang="en-US" dirty="0" err="1"/>
              <a:t>pt’s</a:t>
            </a:r>
            <a:r>
              <a:rPr lang="en-US" dirty="0"/>
              <a:t> tongue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	Increases posterior movement of BOT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Signs and symptoms of dysphagia</a:t>
            </a:r>
            <a:br>
              <a:rPr lang="en-US" sz="3800"/>
            </a:br>
            <a:r>
              <a:rPr lang="en-US" sz="3800"/>
              <a:t>(What to look for during screening)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9375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Patient complains of difficulty swallowing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Difficulty in placing food in mouth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Inability to control food or saliva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Coughing before, during, or after swallow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3889375" cy="4419600"/>
          </a:xfrm>
        </p:spPr>
        <p:txBody>
          <a:bodyPr/>
          <a:lstStyle/>
          <a:p>
            <a:pPr eaLnBrk="1" hangingPunct="1"/>
            <a:r>
              <a:rPr lang="en-US"/>
              <a:t>Recurrent Pneumonia</a:t>
            </a:r>
          </a:p>
          <a:p>
            <a:pPr eaLnBrk="1" hangingPunct="1"/>
            <a:r>
              <a:rPr lang="en-US"/>
              <a:t>Weight Loss</a:t>
            </a:r>
          </a:p>
          <a:p>
            <a:pPr eaLnBrk="1" hangingPunct="1"/>
            <a:r>
              <a:rPr lang="en-US"/>
              <a:t>Gurgly voice quality</a:t>
            </a:r>
          </a:p>
          <a:p>
            <a:pPr eaLnBrk="1" hangingPunct="1"/>
            <a:r>
              <a:rPr lang="en-US"/>
              <a:t>Increased secretions after swallow</a:t>
            </a:r>
          </a:p>
          <a:p>
            <a:pPr eaLnBrk="1" hangingPunct="1"/>
            <a:r>
              <a:rPr lang="en-US"/>
              <a:t>Inability to recognize food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200"/>
              <a:t>Clinical swallow examination (CSE)</a:t>
            </a:r>
            <a:br>
              <a:rPr lang="en-US" sz="4200"/>
            </a:br>
            <a:r>
              <a:rPr lang="en-US" sz="4200"/>
              <a:t>aka Bedside eval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Indications for CSE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For any pt. referred for an assessment of suspected swallowing problem</a:t>
            </a:r>
          </a:p>
          <a:p>
            <a:pPr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step for Dx and Tx process</a:t>
            </a:r>
          </a:p>
          <a:p>
            <a:pPr eaLnBrk="1" hangingPunct="1"/>
            <a:r>
              <a:rPr lang="en-US"/>
              <a:t>Provides info regarding symptomatology</a:t>
            </a:r>
          </a:p>
          <a:p>
            <a:pPr eaLnBrk="1" hangingPunct="1"/>
            <a:r>
              <a:rPr lang="en-US"/>
              <a:t>Determines readiness further Dx tests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Advantages of CSE </a:t>
            </a:r>
            <a:r>
              <a:rPr lang="en-US" sz="1100"/>
              <a:t>(Zenner, 2000)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As compared to MBS/</a:t>
            </a:r>
            <a:r>
              <a:rPr lang="en-US">
                <a:solidFill>
                  <a:srgbClr val="7030A0"/>
                </a:solidFill>
              </a:rPr>
              <a:t>VFSS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Less invasive</a:t>
            </a:r>
          </a:p>
          <a:p>
            <a:pPr lvl="1" eaLnBrk="1" hangingPunct="1"/>
            <a:r>
              <a:rPr lang="en-US"/>
              <a:t>Less taxing on frail pts</a:t>
            </a:r>
          </a:p>
          <a:p>
            <a:pPr lvl="1" eaLnBrk="1" hangingPunct="1"/>
            <a:r>
              <a:rPr lang="en-US"/>
              <a:t>Provides a more ecological evaluation in a more typical setting</a:t>
            </a:r>
          </a:p>
          <a:p>
            <a:pPr eaLnBrk="1" hangingPunct="1"/>
            <a:r>
              <a:rPr lang="en-US"/>
              <a:t>More readily available</a:t>
            </a:r>
          </a:p>
          <a:p>
            <a:pPr eaLnBrk="1" hangingPunct="1"/>
            <a:r>
              <a:rPr lang="en-US"/>
              <a:t>Incorporates variables that determine prognosis and Tx direction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Limitations of CSE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Cannot visualize the entire alimentary tract</a:t>
            </a:r>
          </a:p>
          <a:p>
            <a:pPr eaLnBrk="1" hangingPunct="1"/>
            <a:r>
              <a:rPr lang="en-US"/>
              <a:t>Cannot provide definitive info</a:t>
            </a:r>
          </a:p>
          <a:p>
            <a:pPr lvl="1" eaLnBrk="1" hangingPunct="1"/>
            <a:r>
              <a:rPr lang="en-US"/>
              <a:t>Whether a pt. is aspirating</a:t>
            </a:r>
          </a:p>
          <a:p>
            <a:pPr lvl="1" eaLnBrk="1" hangingPunct="1"/>
            <a:r>
              <a:rPr lang="en-US"/>
              <a:t>Why a pt is aspirating</a:t>
            </a:r>
          </a:p>
          <a:p>
            <a:pPr eaLnBrk="1" hangingPunct="1"/>
            <a:r>
              <a:rPr lang="en-US"/>
              <a:t>NOT a substitute for “gold standard” VFSS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Silent Aspiration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Pt does not exhibit signs or symptoms (s/s) of aspiration</a:t>
            </a:r>
          </a:p>
          <a:p>
            <a:pPr eaLnBrk="1" hangingPunct="1"/>
            <a:r>
              <a:rPr lang="en-US"/>
              <a:t>Over 50% of pts who aspirate DO NOT cough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Components of the CSE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Medical Hx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Pt, family, caregiver interview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Oral motor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Function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Observation of swallowing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Dry swallow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Liquids (not always part of a CSE)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Solids (not always part of a CSE)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468</TotalTime>
  <Words>920</Words>
  <Application>Microsoft Macintosh PowerPoint</Application>
  <PresentationFormat>On-screen Show (4:3)</PresentationFormat>
  <Paragraphs>203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Comic Sans MS</vt:lpstr>
      <vt:lpstr>Times New Roman</vt:lpstr>
      <vt:lpstr>Wingdings</vt:lpstr>
      <vt:lpstr>Radial</vt:lpstr>
      <vt:lpstr>Clinical swallow  Part II </vt:lpstr>
      <vt:lpstr>Signs and symptoms of dysphagia</vt:lpstr>
      <vt:lpstr>Signs and symptoms of dysphagia (What to look for during screening)</vt:lpstr>
      <vt:lpstr>Clinical swallow examination (CSE) aka Bedside eval</vt:lpstr>
      <vt:lpstr>Indications for CSE</vt:lpstr>
      <vt:lpstr>Advantages of CSE (Zenner, 2000)</vt:lpstr>
      <vt:lpstr>Limitations of CSE</vt:lpstr>
      <vt:lpstr>Silent Aspiration</vt:lpstr>
      <vt:lpstr>Components of the CSE</vt:lpstr>
      <vt:lpstr>CSE variations based on medical setting</vt:lpstr>
      <vt:lpstr>Equipment for CSE</vt:lpstr>
      <vt:lpstr>Challenges of a medical (case) Hx </vt:lpstr>
      <vt:lpstr>Medical Hx interview</vt:lpstr>
      <vt:lpstr>Medical Hx interview</vt:lpstr>
      <vt:lpstr>Medical Hx interview</vt:lpstr>
      <vt:lpstr>Other risk factors for dysphagia </vt:lpstr>
      <vt:lpstr>Other risk factors for dysphagia</vt:lpstr>
      <vt:lpstr>Other risk factors for dysphagia</vt:lpstr>
      <vt:lpstr>Structure-function exam (aka oral motor, oral pharyngeal, oral peripheral exam, OPE)</vt:lpstr>
      <vt:lpstr>Oral motor exam form (Daniels, 1997)</vt:lpstr>
      <vt:lpstr>Check gag reflex (optional)</vt:lpstr>
      <vt:lpstr>When liquid or solids are incorporated into a CSE</vt:lpstr>
      <vt:lpstr>Bedside or clinical swallow study</vt:lpstr>
      <vt:lpstr>Residual terminology</vt:lpstr>
      <vt:lpstr>Check for residual in sinuses</vt:lpstr>
      <vt:lpstr>Aspiration indicators</vt:lpstr>
      <vt:lpstr>Compensatory Strategies: Postural Techniques</vt:lpstr>
      <vt:lpstr>Swallow Maneuvers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Trachs and vents</dc:title>
  <dc:creator>Nancy Potter</dc:creator>
  <cp:lastModifiedBy>kelsey.adrian27@gmail.com</cp:lastModifiedBy>
  <cp:revision>30</cp:revision>
  <dcterms:created xsi:type="dcterms:W3CDTF">2005-09-28T00:50:25Z</dcterms:created>
  <dcterms:modified xsi:type="dcterms:W3CDTF">2020-01-20T08:41:24Z</dcterms:modified>
</cp:coreProperties>
</file>